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321" r:id="rId7"/>
    <p:sldId id="322" r:id="rId8"/>
    <p:sldId id="324" r:id="rId9"/>
    <p:sldId id="294" r:id="rId10"/>
    <p:sldId id="323" r:id="rId11"/>
    <p:sldId id="302" r:id="rId12"/>
    <p:sldId id="304" r:id="rId13"/>
    <p:sldId id="320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AA343"/>
    <a:srgbClr val="D7C7B7"/>
    <a:srgbClr val="E3F5ED"/>
    <a:srgbClr val="B1F951"/>
    <a:srgbClr val="E4FDC3"/>
    <a:srgbClr val="3A7682"/>
    <a:srgbClr val="E6DEF6"/>
    <a:srgbClr val="CDBDED"/>
    <a:srgbClr val="65ADBB"/>
    <a:srgbClr val="4893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A111915-BE36-4E01-A7E5-04B1672EAD32}" styleName="Светлый стиль 2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12C8C85-51F0-491E-9774-3900AFEF0FD7}" styleName="Светлый стиль 2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Средний стиль 1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30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61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192.168.49.110\&#1086;&#1073;&#1097;&#1072;&#1103;\&#1062;&#1074;&#1077;&#1090;&#1082;&#1086;&#1074;&#1072;\&#1073;&#1102;&#1076;&#1078;&#1077;&#1090;%20&#1076;&#1083;&#1103;%20&#1075;&#1088;&#1072;&#1078;&#1076;&#1072;&#1085;\2023\&#1087;&#1086;&#1089;&#1077;&#1083;&#1077;&#1085;&#1080;&#1103;\&#1087;&#1086;&#1082;&#1072;&#1079;&#1072;&#1090;&#1077;&#1083;&#1080;%20&#1050;&#1086;&#1089;&#1100;&#1082;&#1086;&#1074;&#1086;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Прогноз на 2024 год, тыс.руб.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Доходы</c:v>
                </c:pt>
                <c:pt idx="1">
                  <c:v>Расходы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19151.5</c:v>
                </c:pt>
                <c:pt idx="1">
                  <c:v>19401.5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648-4BF9-B329-411A754D1AB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Прогноз на 2025 год, тыс. руб.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Доходы</c:v>
                </c:pt>
                <c:pt idx="1">
                  <c:v>Расходы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17234.099999999999</c:v>
                </c:pt>
                <c:pt idx="1">
                  <c:v>17494.099999999999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648-4BF9-B329-411A754D1ABA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Прогноз на 2026 год, тыс.руб.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Доходы</c:v>
                </c:pt>
                <c:pt idx="1">
                  <c:v>Расходы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16762.2</c:v>
                </c:pt>
                <c:pt idx="1">
                  <c:v>17032.2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648-4BF9-B329-411A754D1AB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67"/>
        <c:overlap val="-43"/>
        <c:axId val="300729792"/>
        <c:axId val="300731040"/>
      </c:barChart>
      <c:catAx>
        <c:axId val="30072979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00731040"/>
        <c:crosses val="autoZero"/>
        <c:auto val="1"/>
        <c:lblAlgn val="ctr"/>
        <c:lblOffset val="100"/>
        <c:noMultiLvlLbl val="0"/>
      </c:catAx>
      <c:valAx>
        <c:axId val="3007310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00729792"/>
        <c:crosses val="autoZero"/>
        <c:crossBetween val="between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400" b="0" dirty="0" smtClean="0"/>
              <a:t>тыс. рублей</a:t>
            </a:r>
            <a:endParaRPr lang="ru-RU" sz="1400" b="0" dirty="0"/>
          </a:p>
        </c:rich>
      </c:tx>
      <c:layout>
        <c:manualLayout>
          <c:xMode val="edge"/>
          <c:yMode val="edge"/>
          <c:x val="0.8511193513380223"/>
          <c:y val="1.743271674820808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3038739525043386"/>
          <c:y val="7.7158910419170071E-2"/>
          <c:w val="0.85242512787929781"/>
          <c:h val="0.793534917686228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отчет 2021</c:v>
                </c:pt>
              </c:strCache>
            </c:strRef>
          </c:tx>
          <c:spPr>
            <a:solidFill>
              <a:schemeClr val="accent2">
                <a:shade val="50000"/>
                <a:alpha val="85000"/>
              </a:schemeClr>
            </a:solidFill>
            <a:ln w="9525" cap="flat" cmpd="sng" algn="ctr">
              <a:solidFill>
                <a:schemeClr val="accent2">
                  <a:shade val="50000"/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shade val="50000"/>
                  <a:lumMod val="7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Ряд 1</c:v>
                </c:pt>
              </c:strCache>
            </c:strRef>
          </c:cat>
          <c:val>
            <c:numRef>
              <c:f>Лист1!$B$2</c:f>
              <c:numCache>
                <c:formatCode>#\ ##0.0\ _₽</c:formatCode>
                <c:ptCount val="1"/>
                <c:pt idx="0">
                  <c:v>29207.3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786-4DE1-8B5F-747014C9DC4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отчет 2022</c:v>
                </c:pt>
              </c:strCache>
            </c:strRef>
          </c:tx>
          <c:spPr>
            <a:solidFill>
              <a:schemeClr val="accent2">
                <a:shade val="70000"/>
                <a:alpha val="85000"/>
              </a:schemeClr>
            </a:solidFill>
            <a:ln w="9525" cap="flat" cmpd="sng" algn="ctr">
              <a:solidFill>
                <a:schemeClr val="accent2">
                  <a:shade val="70000"/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shade val="70000"/>
                  <a:lumMod val="7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Ряд 1</c:v>
                </c:pt>
              </c:strCache>
            </c:strRef>
          </c:cat>
          <c:val>
            <c:numRef>
              <c:f>Лист1!$C$2</c:f>
              <c:numCache>
                <c:formatCode>#\ ##0.0\ _₽</c:formatCode>
                <c:ptCount val="1"/>
                <c:pt idx="0">
                  <c:v>24607.1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786-4DE1-8B5F-747014C9DC42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оценка 2023</c:v>
                </c:pt>
              </c:strCache>
            </c:strRef>
          </c:tx>
          <c:spPr>
            <a:solidFill>
              <a:schemeClr val="accent2">
                <a:shade val="90000"/>
                <a:alpha val="85000"/>
              </a:schemeClr>
            </a:solidFill>
            <a:ln w="9525" cap="flat" cmpd="sng" algn="ctr">
              <a:solidFill>
                <a:schemeClr val="accent2">
                  <a:shade val="90000"/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shade val="90000"/>
                  <a:lumMod val="7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Ряд 1</c:v>
                </c:pt>
              </c:strCache>
            </c:strRef>
          </c:cat>
          <c:val>
            <c:numRef>
              <c:f>Лист1!$D$2</c:f>
              <c:numCache>
                <c:formatCode>#\ ##0.0\ _₽</c:formatCode>
                <c:ptCount val="1"/>
                <c:pt idx="0">
                  <c:v>20302.5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786-4DE1-8B5F-747014C9DC42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прогноз 2024</c:v>
                </c:pt>
              </c:strCache>
            </c:strRef>
          </c:tx>
          <c:spPr>
            <a:solidFill>
              <a:schemeClr val="accent2">
                <a:tint val="90000"/>
                <a:alpha val="85000"/>
              </a:schemeClr>
            </a:solidFill>
            <a:ln w="9525" cap="flat" cmpd="sng" algn="ctr">
              <a:solidFill>
                <a:schemeClr val="accent2">
                  <a:tint val="90000"/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tint val="90000"/>
                  <a:lumMod val="7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Ряд 1</c:v>
                </c:pt>
              </c:strCache>
            </c:strRef>
          </c:cat>
          <c:val>
            <c:numRef>
              <c:f>Лист1!$E$2</c:f>
              <c:numCache>
                <c:formatCode>#\ ##0.0\ _₽</c:formatCode>
                <c:ptCount val="1"/>
                <c:pt idx="0">
                  <c:v>19151.5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786-4DE1-8B5F-747014C9DC42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прогноз 2025</c:v>
                </c:pt>
              </c:strCache>
            </c:strRef>
          </c:tx>
          <c:spPr>
            <a:solidFill>
              <a:schemeClr val="accent2">
                <a:tint val="70000"/>
                <a:alpha val="85000"/>
              </a:schemeClr>
            </a:solidFill>
            <a:ln w="9525" cap="flat" cmpd="sng" algn="ctr">
              <a:solidFill>
                <a:schemeClr val="accent2">
                  <a:tint val="70000"/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tint val="70000"/>
                  <a:lumMod val="7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Ряд 1</c:v>
                </c:pt>
              </c:strCache>
            </c:strRef>
          </c:cat>
          <c:val>
            <c:numRef>
              <c:f>Лист1!$F$2</c:f>
              <c:numCache>
                <c:formatCode>#\ ##0.0\ _₽</c:formatCode>
                <c:ptCount val="1"/>
                <c:pt idx="0">
                  <c:v>17234.099999999999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786-4DE1-8B5F-747014C9DC42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прогноз 2026</c:v>
                </c:pt>
              </c:strCache>
            </c:strRef>
          </c:tx>
          <c:spPr>
            <a:solidFill>
              <a:schemeClr val="accent2">
                <a:tint val="50000"/>
                <a:alpha val="85000"/>
              </a:schemeClr>
            </a:solidFill>
            <a:ln w="9525" cap="flat" cmpd="sng" algn="ctr">
              <a:solidFill>
                <a:schemeClr val="accent2">
                  <a:tint val="50000"/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tint val="50000"/>
                  <a:lumMod val="7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Ряд 1</c:v>
                </c:pt>
              </c:strCache>
            </c:strRef>
          </c:cat>
          <c:val>
            <c:numRef>
              <c:f>Лист1!$G$2</c:f>
              <c:numCache>
                <c:formatCode>#\ ##0.0\ _₽</c:formatCode>
                <c:ptCount val="1"/>
                <c:pt idx="0">
                  <c:v>16762.2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2786-4DE1-8B5F-747014C9DC4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5"/>
        <c:shape val="box"/>
        <c:axId val="491242528"/>
        <c:axId val="491242944"/>
        <c:axId val="0"/>
      </c:bar3DChart>
      <c:catAx>
        <c:axId val="4912425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91242944"/>
        <c:crosses val="autoZero"/>
        <c:auto val="1"/>
        <c:lblAlgn val="ctr"/>
        <c:lblOffset val="100"/>
        <c:noMultiLvlLbl val="0"/>
      </c:catAx>
      <c:valAx>
        <c:axId val="4912429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\ ##0.0\ _₽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912425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 w="25400">
          <a:noFill/>
        </a:ln>
        <a:effectLst/>
        <a:sp3d/>
      </c:spPr>
    </c:sideWall>
    <c:backWall>
      <c:thickness val="0"/>
      <c:spPr>
        <a:noFill/>
        <a:ln w="25400"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тыс. рублей</c:v>
                </c:pt>
              </c:strCache>
            </c:strRef>
          </c:tx>
          <c:dPt>
            <c:idx val="0"/>
            <c:bubble3D val="0"/>
            <c:spPr>
              <a:pattFill prst="ltUpDiag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ln w="19050">
                <a:solidFill>
                  <a:schemeClr val="lt1"/>
                </a:solidFill>
              </a:ln>
              <a:effectLst>
                <a:innerShdw blurRad="114300">
                  <a:scrgbClr r="0" g="0" b="0"/>
                </a:innerShdw>
              </a:effectLst>
              <a:sp3d contourW="1905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pattFill prst="ltUpDiag">
                <a:fgClr>
                  <a:schemeClr val="accent2"/>
                </a:fgClr>
                <a:bgClr>
                  <a:schemeClr val="accent2">
                    <a:lumMod val="20000"/>
                    <a:lumOff val="80000"/>
                  </a:schemeClr>
                </a:bgClr>
              </a:pattFill>
              <a:ln w="19050">
                <a:solidFill>
                  <a:schemeClr val="lt1"/>
                </a:solidFill>
              </a:ln>
              <a:effectLst>
                <a:innerShdw blurRad="114300">
                  <a:scrgbClr r="0" g="0" b="0"/>
                </a:innerShdw>
              </a:effectLst>
              <a:sp3d contourW="1905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pattFill prst="ltUpDiag">
                <a:fgClr>
                  <a:schemeClr val="accent3"/>
                </a:fgClr>
                <a:bgClr>
                  <a:schemeClr val="accent3">
                    <a:lumMod val="20000"/>
                    <a:lumOff val="80000"/>
                  </a:schemeClr>
                </a:bgClr>
              </a:pattFill>
              <a:ln w="19050">
                <a:solidFill>
                  <a:schemeClr val="lt1"/>
                </a:solidFill>
              </a:ln>
              <a:effectLst>
                <a:innerShdw blurRad="114300">
                  <a:scrgbClr r="0" g="0" b="0"/>
                </a:innerShdw>
              </a:effectLst>
              <a:sp3d contourW="19050">
                <a:contourClr>
                  <a:schemeClr val="lt1"/>
                </a:contourClr>
              </a:sp3d>
            </c:spPr>
          </c:dPt>
          <c:dPt>
            <c:idx val="3"/>
            <c:bubble3D val="0"/>
            <c:spPr>
              <a:pattFill prst="ltUpDiag">
                <a:fgClr>
                  <a:schemeClr val="accent4"/>
                </a:fgClr>
                <a:bgClr>
                  <a:schemeClr val="accent4">
                    <a:lumMod val="20000"/>
                    <a:lumOff val="80000"/>
                  </a:schemeClr>
                </a:bgClr>
              </a:pattFill>
              <a:ln w="19050">
                <a:solidFill>
                  <a:schemeClr val="lt1"/>
                </a:solidFill>
              </a:ln>
              <a:effectLst>
                <a:innerShdw blurRad="114300">
                  <a:scrgbClr r="0" g="0" b="0"/>
                </a:innerShdw>
              </a:effectLst>
              <a:sp3d contourW="19050">
                <a:contourClr>
                  <a:schemeClr val="lt1"/>
                </a:contourClr>
              </a:sp3d>
            </c:spPr>
          </c:dPt>
          <c:dPt>
            <c:idx val="4"/>
            <c:bubble3D val="0"/>
            <c:spPr>
              <a:pattFill prst="ltUpDiag">
                <a:fgClr>
                  <a:schemeClr val="accent5"/>
                </a:fgClr>
                <a:bgClr>
                  <a:schemeClr val="accent5">
                    <a:lumMod val="20000"/>
                    <a:lumOff val="80000"/>
                  </a:schemeClr>
                </a:bgClr>
              </a:pattFill>
              <a:ln w="19050">
                <a:solidFill>
                  <a:schemeClr val="lt1"/>
                </a:solidFill>
              </a:ln>
              <a:effectLst>
                <a:innerShdw blurRad="114300">
                  <a:scrgbClr r="0" g="0" b="0"/>
                </a:innerShdw>
              </a:effectLst>
              <a:sp3d contourW="19050">
                <a:contourClr>
                  <a:schemeClr val="lt1"/>
                </a:contourClr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Лист1!$A$2:$A$6</c:f>
              <c:strCache>
                <c:ptCount val="5"/>
                <c:pt idx="0">
                  <c:v>Налог на доходы физических лиц</c:v>
                </c:pt>
                <c:pt idx="1">
                  <c:v>Акцизы</c:v>
                </c:pt>
                <c:pt idx="2">
                  <c:v>Налог на имущество</c:v>
                </c:pt>
                <c:pt idx="3">
                  <c:v>Земельный налог</c:v>
                </c:pt>
                <c:pt idx="4">
                  <c:v>Госпошлина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257</c:v>
                </c:pt>
                <c:pt idx="1">
                  <c:v>1261.5</c:v>
                </c:pt>
                <c:pt idx="2">
                  <c:v>135</c:v>
                </c:pt>
                <c:pt idx="3">
                  <c:v>211.7</c:v>
                </c:pt>
                <c:pt idx="4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F1C-468F-8A99-E5D86DC7DA2D}"/>
            </c:ext>
          </c:extLst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7948228163961334"/>
          <c:y val="4.7280732131081908E-2"/>
          <c:w val="0.55754633338545545"/>
          <c:h val="0.77554759422355701"/>
        </c:manualLayout>
      </c:layout>
      <c:doughnutChart>
        <c:varyColors val="1"/>
        <c:ser>
          <c:idx val="0"/>
          <c:order val="0"/>
          <c:dPt>
            <c:idx val="0"/>
            <c:bubble3D val="0"/>
            <c:explosion val="12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D190-42C3-9069-C36A1AE4D644}"/>
              </c:ext>
            </c:extLst>
          </c:dPt>
          <c:dPt>
            <c:idx val="1"/>
            <c:bubble3D val="0"/>
            <c:explosion val="1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D190-42C3-9069-C36A1AE4D644}"/>
              </c:ext>
            </c:extLst>
          </c:dPt>
          <c:dPt>
            <c:idx val="2"/>
            <c:bubble3D val="0"/>
            <c:explosion val="16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D190-42C3-9069-C36A1AE4D644}"/>
              </c:ext>
            </c:extLst>
          </c:dPt>
          <c:dPt>
            <c:idx val="3"/>
            <c:bubble3D val="0"/>
            <c:explosion val="11"/>
            <c:spPr>
              <a:gradFill rotWithShape="1">
                <a:gsLst>
                  <a:gs pos="0">
                    <a:schemeClr val="accent4">
                      <a:shade val="51000"/>
                      <a:satMod val="130000"/>
                    </a:schemeClr>
                  </a:gs>
                  <a:gs pos="80000">
                    <a:schemeClr val="accent4">
                      <a:shade val="93000"/>
                      <a:satMod val="130000"/>
                    </a:schemeClr>
                  </a:gs>
                  <a:gs pos="100000">
                    <a:schemeClr val="accent4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D190-42C3-9069-C36A1AE4D644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29%</a:t>
                    </a:r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D190-42C3-9069-C36A1AE4D644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18%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D190-42C3-9069-C36A1AE4D644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52%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D190-42C3-9069-C36A1AE4D64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'струтктура безвозмездных доходо'!$B$5:$B$8</c:f>
              <c:strCache>
                <c:ptCount val="4"/>
                <c:pt idx="0">
                  <c:v>Иные межбюджетные трансферты</c:v>
                </c:pt>
                <c:pt idx="1">
                  <c:v>Субсидии </c:v>
                </c:pt>
                <c:pt idx="2">
                  <c:v>Субвенции </c:v>
                </c:pt>
                <c:pt idx="3">
                  <c:v>Дотации </c:v>
                </c:pt>
              </c:strCache>
            </c:strRef>
          </c:cat>
          <c:val>
            <c:numRef>
              <c:f>'струтктура безвозмездных доходо'!$C$5:$C$8</c:f>
              <c:numCache>
                <c:formatCode>#\ ##0.0</c:formatCode>
                <c:ptCount val="4"/>
                <c:pt idx="0">
                  <c:v>5165.6000000000004</c:v>
                </c:pt>
                <c:pt idx="1">
                  <c:v>3113.5</c:v>
                </c:pt>
                <c:pt idx="2">
                  <c:v>157.6</c:v>
                </c:pt>
                <c:pt idx="3">
                  <c:v>7838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D190-42C3-9069-C36A1AE4D644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787821440185485E-2"/>
          <c:y val="0.74781049909251496"/>
          <c:w val="0.49670364654955146"/>
          <c:h val="0.2521895009074849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620" baseline="0" dirty="0" smtClean="0"/>
              <a:t>тыс. рублей</a:t>
            </a:r>
            <a:endParaRPr lang="ru-RU" sz="1620" baseline="0" dirty="0"/>
          </a:p>
        </c:rich>
      </c:tx>
      <c:layout>
        <c:manualLayout>
          <c:xMode val="edge"/>
          <c:yMode val="edge"/>
          <c:x val="0.83621648856392938"/>
          <c:y val="2.810716242979779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отчет 2021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General</c:formatCode>
                <c:ptCount val="1"/>
                <c:pt idx="0">
                  <c:v>29236.9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F8A-4AA8-9A48-735837D845D0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отчет 2022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General</c:formatCode>
                <c:ptCount val="1"/>
                <c:pt idx="0">
                  <c:v>24777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F8A-4AA8-9A48-735837D845D0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оценка 2023</c:v>
                </c:pt>
              </c:strCache>
            </c:strRef>
          </c:tx>
          <c:spPr>
            <a:solidFill>
              <a:schemeClr val="accent3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Лист1!$D$2</c:f>
              <c:numCache>
                <c:formatCode>General</c:formatCode>
                <c:ptCount val="1"/>
                <c:pt idx="0">
                  <c:v>21060.3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F8A-4AA8-9A48-735837D845D0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прогноз 2024</c:v>
                </c:pt>
              </c:strCache>
            </c:strRef>
          </c:tx>
          <c:spPr>
            <a:solidFill>
              <a:schemeClr val="accent4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Лист1!$E$2</c:f>
              <c:numCache>
                <c:formatCode>General</c:formatCode>
                <c:ptCount val="1"/>
                <c:pt idx="0">
                  <c:v>19401.5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F8A-4AA8-9A48-735837D845D0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прогноз 2025</c:v>
                </c:pt>
              </c:strCache>
            </c:strRef>
          </c:tx>
          <c:spPr>
            <a:solidFill>
              <a:schemeClr val="accent5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Лист1!$F$2</c:f>
              <c:numCache>
                <c:formatCode>General</c:formatCode>
                <c:ptCount val="1"/>
                <c:pt idx="0">
                  <c:v>17494.099999999999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F8A-4AA8-9A48-735837D845D0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прогноз 2026</c:v>
                </c:pt>
              </c:strCache>
            </c:strRef>
          </c:tx>
          <c:spPr>
            <a:solidFill>
              <a:schemeClr val="accent6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Лист1!$G$2</c:f>
              <c:numCache>
                <c:formatCode>General</c:formatCode>
                <c:ptCount val="1"/>
                <c:pt idx="0">
                  <c:v>17032.2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F8A-4AA8-9A48-735837D845D0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577231424"/>
        <c:axId val="577231008"/>
      </c:barChart>
      <c:catAx>
        <c:axId val="5772314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77231008"/>
        <c:crosses val="autoZero"/>
        <c:auto val="1"/>
        <c:lblAlgn val="ctr"/>
        <c:lblOffset val="100"/>
        <c:noMultiLvlLbl val="0"/>
      </c:catAx>
      <c:valAx>
        <c:axId val="577231008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5772314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8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5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ltUpDiag">
        <a:fgClr>
          <a:schemeClr val="phClr"/>
        </a:fgClr>
        <a:bgClr>
          <a:schemeClr val="phClr">
            <a:lumMod val="20000"/>
            <a:lumOff val="80000"/>
          </a:schemeClr>
        </a:bgClr>
      </a:pattFill>
      <a:ln w="19050">
        <a:solidFill>
          <a:schemeClr val="lt1"/>
        </a:solidFill>
      </a:ln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ltUpDiag">
        <a:fgClr>
          <a:schemeClr val="phClr"/>
        </a:fgClr>
        <a:bgClr>
          <a:schemeClr val="phClr">
            <a:lumMod val="20000"/>
            <a:lumOff val="80000"/>
          </a:schemeClr>
        </a:bgClr>
      </a:pattFill>
      <a:ln w="19050">
        <a:solidFill>
          <a:schemeClr val="lt1"/>
        </a:solidFill>
      </a:ln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22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300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36EF02C-0CA5-4A06-AAD1-5A31AB3ECB76}" type="doc">
      <dgm:prSet loTypeId="urn:microsoft.com/office/officeart/2005/8/layout/radial4" loCatId="relationship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C3EE6D39-1779-400E-B07C-93D7655E43A5}">
      <dgm:prSet phldrT="[Текст]" custT="1"/>
      <dgm:spPr/>
      <dgm:t>
        <a:bodyPr/>
        <a:lstStyle/>
        <a:p>
          <a:r>
            <a: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Всего расходов </a:t>
          </a:r>
        </a:p>
        <a:p>
          <a:r>
            <a:rPr lang="ru-RU" sz="1800" b="0" i="0" u="none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19 401,5</a:t>
          </a:r>
          <a:endParaRPr lang="ru-RU" sz="18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AC67AAE-B0E8-4963-A880-1650FD9691FF}" type="parTrans" cxnId="{D9E0622A-6FE0-44B4-897D-5BB767D63277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B071FC0-FC4F-4C3F-8BB0-31BD91DEAAC1}" type="sibTrans" cxnId="{D9E0622A-6FE0-44B4-897D-5BB767D63277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F4FEB57-EB00-41FE-8B99-895D2B4D5483}">
      <dgm:prSet phldrT="[Текст]" custT="1"/>
      <dgm:spPr/>
      <dgm:t>
        <a:bodyPr/>
        <a:lstStyle/>
        <a:p>
          <a:r>
            <a: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Национальная безопасность и правоохранительная деятельность </a:t>
          </a:r>
        </a:p>
        <a:p>
          <a:r>
            <a: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 </a:t>
          </a:r>
          <a:r>
            <a:rPr lang="ru-RU" sz="1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086,4</a:t>
          </a:r>
          <a:endParaRPr lang="ru-RU" sz="14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04F524D-38BB-4BB0-8359-716F0E292C93}" type="parTrans" cxnId="{0050CAB0-578C-49D4-AFC1-D4EFE68E72B5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291768C-08C2-4096-B173-0E7593A2CAAB}" type="sibTrans" cxnId="{0050CAB0-578C-49D4-AFC1-D4EFE68E72B5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57B4686-B1EE-4591-A64A-A92E6F057E77}">
      <dgm:prSet phldrT="[Текст]" custT="1"/>
      <dgm:spPr/>
      <dgm:t>
        <a:bodyPr/>
        <a:lstStyle/>
        <a:p>
          <a:r>
            <a: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Национальная экономика </a:t>
          </a:r>
        </a:p>
        <a:p>
          <a:r>
            <a: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 </a:t>
          </a:r>
          <a:r>
            <a:rPr lang="ru-RU" sz="1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697,1</a:t>
          </a:r>
          <a:endParaRPr lang="ru-RU" sz="14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7C1BD2C-F66B-4DFD-A57F-E95AA02B9021}" type="parTrans" cxnId="{D9B092EB-BC04-4910-8161-2F9598F2E9B7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33D8125-0C01-4881-A7BD-765F5E88313D}" type="sibTrans" cxnId="{D9B092EB-BC04-4910-8161-2F9598F2E9B7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2EF0A2F-BBAA-4C9B-92EE-575D8AFF6BFE}">
      <dgm:prSet phldrT="[Текст]" custT="1"/>
      <dgm:spPr/>
      <dgm:t>
        <a:bodyPr/>
        <a:lstStyle/>
        <a:p>
          <a:r>
            <a: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Жилищно-коммунальное хозяйство </a:t>
          </a:r>
        </a:p>
        <a:p>
          <a:r>
            <a:rPr lang="ru-RU" sz="1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1 982,4</a:t>
          </a:r>
          <a:endParaRPr lang="ru-RU" sz="14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03E7BD1-2B13-4047-9998-71494CA1E8AE}" type="parTrans" cxnId="{FD927277-6828-429D-8320-55C1B25057D7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A4F3A77-FACB-4ACC-9657-79B80EC3EC6D}" type="sibTrans" cxnId="{FD927277-6828-429D-8320-55C1B25057D7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F13A08C-EFD2-4C82-91E4-7691826A2F7E}">
      <dgm:prSet phldrT="[Текст]" custT="1"/>
      <dgm:spPr/>
      <dgm:t>
        <a:bodyPr/>
        <a:lstStyle/>
        <a:p>
          <a:r>
            <a: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Социальная политика </a:t>
          </a:r>
        </a:p>
        <a:p>
          <a:r>
            <a:rPr lang="ru-RU" sz="1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711,7</a:t>
          </a:r>
          <a:endParaRPr lang="ru-RU" sz="14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EEEE7DF-DC3B-476B-878E-4F62B913912D}" type="parTrans" cxnId="{CE2F1162-C5AD-41D6-A4FB-8276104773AE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7981DBE-46F5-4966-BEA5-476E941D00DA}" type="sibTrans" cxnId="{CE2F1162-C5AD-41D6-A4FB-8276104773AE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28C95C0-3C20-439C-9955-837A4B66C78D}">
      <dgm:prSet phldrT="[Текст]" custT="1"/>
      <dgm:spPr/>
      <dgm:t>
        <a:bodyPr/>
        <a:lstStyle/>
        <a:p>
          <a:r>
            <a: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Физическая культура  и спорт </a:t>
          </a:r>
        </a:p>
        <a:p>
          <a:r>
            <a:rPr lang="ru-RU" sz="1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792,9</a:t>
          </a:r>
          <a:endParaRPr lang="ru-RU" sz="14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19C7D8D-87DC-4E9A-BEAB-734C69D318DC}" type="parTrans" cxnId="{AB962D38-3D34-4438-B1A7-749CAEBB7D1B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2A7863E-2D13-4F49-B0D1-772BEE2D699F}" type="sibTrans" cxnId="{AB962D38-3D34-4438-B1A7-749CAEBB7D1B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83F7497-899F-4B69-8E5A-93A5618FDE4C}">
      <dgm:prSet phldrT="[Текст]" custT="1"/>
      <dgm:spPr/>
      <dgm:t>
        <a:bodyPr/>
        <a:lstStyle/>
        <a:p>
          <a:r>
            <a: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Общегосударственные вопросы </a:t>
          </a:r>
        </a:p>
        <a:p>
          <a:r>
            <a: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5 </a:t>
          </a:r>
          <a:r>
            <a:rPr lang="ru-RU" sz="1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849,0</a:t>
          </a:r>
          <a:endParaRPr lang="ru-RU" sz="14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360E81A-BEE4-4F89-9EE4-E34CEA1D41FA}" type="sibTrans" cxnId="{06218713-841C-4FBC-8D88-E416C68A30D4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13BA717-FC15-4DB4-B696-FBF2DDCDFBBB}" type="parTrans" cxnId="{06218713-841C-4FBC-8D88-E416C68A30D4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0914EA2-DD8F-4E65-89D6-01E65048C766}">
      <dgm:prSet phldrT="[Текст]" custT="1"/>
      <dgm:spPr/>
      <dgm:t>
        <a:bodyPr/>
        <a:lstStyle/>
        <a:p>
          <a:r>
            <a: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Национальная оборона </a:t>
          </a:r>
        </a:p>
        <a:p>
          <a:r>
            <a:rPr lang="ru-RU" sz="1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168,7</a:t>
          </a:r>
          <a:endParaRPr lang="ru-RU" sz="14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AD97B84-93DB-4DA9-9671-3D66EBA43E68}" type="parTrans" cxnId="{D15ACC1A-A185-4BB5-8866-EFDFC03603DE}">
      <dgm:prSet/>
      <dgm:spPr/>
      <dgm:t>
        <a:bodyPr/>
        <a:lstStyle/>
        <a:p>
          <a:endParaRPr lang="ru-RU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6BF7FC9-C45F-4CC9-8110-B14E20549F03}" type="sibTrans" cxnId="{D15ACC1A-A185-4BB5-8866-EFDFC03603DE}">
      <dgm:prSet/>
      <dgm:spPr/>
      <dgm:t>
        <a:bodyPr/>
        <a:lstStyle/>
        <a:p>
          <a:endParaRPr lang="ru-RU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7BFAA3D-79F5-4C5D-AF06-19B4E08E75A1}">
      <dgm:prSet phldrT="[Текст]" custT="1"/>
      <dgm:spPr/>
      <dgm:t>
        <a:bodyPr/>
        <a:lstStyle/>
        <a:p>
          <a:r>
            <a:rPr lang="ru-RU" sz="1400" b="0" i="0" u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Культура и кинематография </a:t>
          </a:r>
          <a:r>
            <a:rPr lang="ru-RU" sz="1400" b="0" i="0" u="none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6 113,3</a:t>
          </a:r>
          <a:endParaRPr lang="ru-RU" sz="14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52932E5-181E-49CC-B946-B9001EC2218F}" type="parTrans" cxnId="{1A5175AF-7B06-4892-9A02-B494A48D8C56}">
      <dgm:prSet/>
      <dgm:spPr/>
      <dgm:t>
        <a:bodyPr/>
        <a:lstStyle/>
        <a:p>
          <a:endParaRPr lang="ru-RU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C80E951-0FCC-4A3B-8831-36794FA7C18B}" type="sibTrans" cxnId="{1A5175AF-7B06-4892-9A02-B494A48D8C56}">
      <dgm:prSet/>
      <dgm:spPr/>
      <dgm:t>
        <a:bodyPr/>
        <a:lstStyle/>
        <a:p>
          <a:endParaRPr lang="ru-RU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F28DAD0-58BF-41DD-907A-E25EC73B18F8}" type="pres">
      <dgm:prSet presAssocID="{F36EF02C-0CA5-4A06-AAD1-5A31AB3ECB76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21E3A47-8D79-4D3A-B483-81BB86FEDFB9}" type="pres">
      <dgm:prSet presAssocID="{C3EE6D39-1779-400E-B07C-93D7655E43A5}" presName="centerShape" presStyleLbl="node0" presStyleIdx="0" presStyleCnt="1"/>
      <dgm:spPr/>
      <dgm:t>
        <a:bodyPr/>
        <a:lstStyle/>
        <a:p>
          <a:endParaRPr lang="ru-RU"/>
        </a:p>
      </dgm:t>
    </dgm:pt>
    <dgm:pt modelId="{0A444229-C1C6-437F-B233-75EA1B4919C4}" type="pres">
      <dgm:prSet presAssocID="{813BA717-FC15-4DB4-B696-FBF2DDCDFBBB}" presName="parTrans" presStyleLbl="bgSibTrans2D1" presStyleIdx="0" presStyleCnt="8"/>
      <dgm:spPr/>
      <dgm:t>
        <a:bodyPr/>
        <a:lstStyle/>
        <a:p>
          <a:endParaRPr lang="ru-RU"/>
        </a:p>
      </dgm:t>
    </dgm:pt>
    <dgm:pt modelId="{2C3048F1-8887-45E9-8A6B-724E5EDE4B33}" type="pres">
      <dgm:prSet presAssocID="{B83F7497-899F-4B69-8E5A-93A5618FDE4C}" presName="node" presStyleLbl="node1" presStyleIdx="0" presStyleCnt="8" custScaleX="145971" custScaleY="1221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1BB28D-67F1-47E4-BDD6-1CF530940FE9}" type="pres">
      <dgm:prSet presAssocID="{BAD97B84-93DB-4DA9-9671-3D66EBA43E68}" presName="parTrans" presStyleLbl="bgSibTrans2D1" presStyleIdx="1" presStyleCnt="8"/>
      <dgm:spPr/>
      <dgm:t>
        <a:bodyPr/>
        <a:lstStyle/>
        <a:p>
          <a:endParaRPr lang="ru-RU"/>
        </a:p>
      </dgm:t>
    </dgm:pt>
    <dgm:pt modelId="{FFDBB2AA-7976-4716-968B-56013B216F72}" type="pres">
      <dgm:prSet presAssocID="{E0914EA2-DD8F-4E65-89D6-01E65048C766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C4B9E0-7704-4068-A83E-76D377054FC0}" type="pres">
      <dgm:prSet presAssocID="{604F524D-38BB-4BB0-8359-716F0E292C93}" presName="parTrans" presStyleLbl="bgSibTrans2D1" presStyleIdx="2" presStyleCnt="8"/>
      <dgm:spPr/>
      <dgm:t>
        <a:bodyPr/>
        <a:lstStyle/>
        <a:p>
          <a:endParaRPr lang="ru-RU"/>
        </a:p>
      </dgm:t>
    </dgm:pt>
    <dgm:pt modelId="{1E381CF9-538E-4558-ABAA-257E84DE55B5}" type="pres">
      <dgm:prSet presAssocID="{CF4FEB57-EB00-41FE-8B99-895D2B4D5483}" presName="node" presStyleLbl="node1" presStyleIdx="2" presStyleCnt="8" custScaleX="137071" custScaleY="1182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E003C4-FD22-4B5B-B8C4-4C85E26AF0ED}" type="pres">
      <dgm:prSet presAssocID="{77C1BD2C-F66B-4DFD-A57F-E95AA02B9021}" presName="parTrans" presStyleLbl="bgSibTrans2D1" presStyleIdx="3" presStyleCnt="8"/>
      <dgm:spPr/>
      <dgm:t>
        <a:bodyPr/>
        <a:lstStyle/>
        <a:p>
          <a:endParaRPr lang="ru-RU"/>
        </a:p>
      </dgm:t>
    </dgm:pt>
    <dgm:pt modelId="{B3950753-0292-4129-8960-EC3CE27AEB34}" type="pres">
      <dgm:prSet presAssocID="{C57B4686-B1EE-4591-A64A-A92E6F057E77}" presName="node" presStyleLbl="node1" presStyleIdx="3" presStyleCnt="8" custScaleX="1114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7F89AB-313F-47DD-B3F1-FB7484E9C86F}" type="pres">
      <dgm:prSet presAssocID="{603E7BD1-2B13-4047-9998-71494CA1E8AE}" presName="parTrans" presStyleLbl="bgSibTrans2D1" presStyleIdx="4" presStyleCnt="8"/>
      <dgm:spPr/>
      <dgm:t>
        <a:bodyPr/>
        <a:lstStyle/>
        <a:p>
          <a:endParaRPr lang="ru-RU"/>
        </a:p>
      </dgm:t>
    </dgm:pt>
    <dgm:pt modelId="{4EFA8D70-FA90-49F5-A59D-80709340E904}" type="pres">
      <dgm:prSet presAssocID="{42EF0A2F-BBAA-4C9B-92EE-575D8AFF6BFE}" presName="node" presStyleLbl="node1" presStyleIdx="4" presStyleCnt="8" custScaleX="1146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19CC6F-4682-44DE-A35C-9FAFB0BD8DAF}" type="pres">
      <dgm:prSet presAssocID="{B52932E5-181E-49CC-B946-B9001EC2218F}" presName="parTrans" presStyleLbl="bgSibTrans2D1" presStyleIdx="5" presStyleCnt="8"/>
      <dgm:spPr/>
      <dgm:t>
        <a:bodyPr/>
        <a:lstStyle/>
        <a:p>
          <a:endParaRPr lang="ru-RU"/>
        </a:p>
      </dgm:t>
    </dgm:pt>
    <dgm:pt modelId="{F01EE0EC-E75C-413B-B563-DE0FAD35EA6B}" type="pres">
      <dgm:prSet presAssocID="{67BFAA3D-79F5-4C5D-AF06-19B4E08E75A1}" presName="node" presStyleLbl="node1" presStyleIdx="5" presStyleCnt="8" custScaleX="1089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5397C5-9043-49C8-A6B0-2A48DC317CA8}" type="pres">
      <dgm:prSet presAssocID="{0EEEE7DF-DC3B-476B-878E-4F62B913912D}" presName="parTrans" presStyleLbl="bgSibTrans2D1" presStyleIdx="6" presStyleCnt="8"/>
      <dgm:spPr/>
      <dgm:t>
        <a:bodyPr/>
        <a:lstStyle/>
        <a:p>
          <a:endParaRPr lang="ru-RU"/>
        </a:p>
      </dgm:t>
    </dgm:pt>
    <dgm:pt modelId="{E39A0ECB-2A42-4D28-8220-993F7082DD09}" type="pres">
      <dgm:prSet presAssocID="{AF13A08C-EFD2-4C82-91E4-7691826A2F7E}" presName="node" presStyleLbl="node1" presStyleIdx="6" presStyleCnt="8" custScaleX="11645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08F7D7-788F-43FA-98E1-DCE39C1B3033}" type="pres">
      <dgm:prSet presAssocID="{B19C7D8D-87DC-4E9A-BEAB-734C69D318DC}" presName="parTrans" presStyleLbl="bgSibTrans2D1" presStyleIdx="7" presStyleCnt="8"/>
      <dgm:spPr/>
      <dgm:t>
        <a:bodyPr/>
        <a:lstStyle/>
        <a:p>
          <a:endParaRPr lang="ru-RU"/>
        </a:p>
      </dgm:t>
    </dgm:pt>
    <dgm:pt modelId="{623C3998-4880-4053-B004-60B0D0733D51}" type="pres">
      <dgm:prSet presAssocID="{528C95C0-3C20-439C-9955-837A4B66C78D}" presName="node" presStyleLbl="node1" presStyleIdx="7" presStyleCnt="8" custScaleX="1107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80CB045-3C52-45DB-9ED2-65446CFECCB5}" type="presOf" srcId="{C3EE6D39-1779-400E-B07C-93D7655E43A5}" destId="{321E3A47-8D79-4D3A-B483-81BB86FEDFB9}" srcOrd="0" destOrd="0" presId="urn:microsoft.com/office/officeart/2005/8/layout/radial4"/>
    <dgm:cxn modelId="{06218713-841C-4FBC-8D88-E416C68A30D4}" srcId="{C3EE6D39-1779-400E-B07C-93D7655E43A5}" destId="{B83F7497-899F-4B69-8E5A-93A5618FDE4C}" srcOrd="0" destOrd="0" parTransId="{813BA717-FC15-4DB4-B696-FBF2DDCDFBBB}" sibTransId="{6360E81A-BEE4-4F89-9EE4-E34CEA1D41FA}"/>
    <dgm:cxn modelId="{0050CAB0-578C-49D4-AFC1-D4EFE68E72B5}" srcId="{C3EE6D39-1779-400E-B07C-93D7655E43A5}" destId="{CF4FEB57-EB00-41FE-8B99-895D2B4D5483}" srcOrd="2" destOrd="0" parTransId="{604F524D-38BB-4BB0-8359-716F0E292C93}" sibTransId="{E291768C-08C2-4096-B173-0E7593A2CAAB}"/>
    <dgm:cxn modelId="{1A5175AF-7B06-4892-9A02-B494A48D8C56}" srcId="{C3EE6D39-1779-400E-B07C-93D7655E43A5}" destId="{67BFAA3D-79F5-4C5D-AF06-19B4E08E75A1}" srcOrd="5" destOrd="0" parTransId="{B52932E5-181E-49CC-B946-B9001EC2218F}" sibTransId="{8C80E951-0FCC-4A3B-8831-36794FA7C18B}"/>
    <dgm:cxn modelId="{946FB2FA-3D32-4C9A-866C-290437C8B32D}" type="presOf" srcId="{B52932E5-181E-49CC-B946-B9001EC2218F}" destId="{5B19CC6F-4682-44DE-A35C-9FAFB0BD8DAF}" srcOrd="0" destOrd="0" presId="urn:microsoft.com/office/officeart/2005/8/layout/radial4"/>
    <dgm:cxn modelId="{AB962D38-3D34-4438-B1A7-749CAEBB7D1B}" srcId="{C3EE6D39-1779-400E-B07C-93D7655E43A5}" destId="{528C95C0-3C20-439C-9955-837A4B66C78D}" srcOrd="7" destOrd="0" parTransId="{B19C7D8D-87DC-4E9A-BEAB-734C69D318DC}" sibTransId="{42A7863E-2D13-4F49-B0D1-772BEE2D699F}"/>
    <dgm:cxn modelId="{35D9B9C8-93A9-4E68-9E4A-A545BA282963}" type="presOf" srcId="{B19C7D8D-87DC-4E9A-BEAB-734C69D318DC}" destId="{A108F7D7-788F-43FA-98E1-DCE39C1B3033}" srcOrd="0" destOrd="0" presId="urn:microsoft.com/office/officeart/2005/8/layout/radial4"/>
    <dgm:cxn modelId="{18949E41-7E9F-4134-8B0F-BD789B8E79A0}" type="presOf" srcId="{604F524D-38BB-4BB0-8359-716F0E292C93}" destId="{12C4B9E0-7704-4068-A83E-76D377054FC0}" srcOrd="0" destOrd="0" presId="urn:microsoft.com/office/officeart/2005/8/layout/radial4"/>
    <dgm:cxn modelId="{B5805E45-25BD-49D0-B826-F4EC30DC582D}" type="presOf" srcId="{CF4FEB57-EB00-41FE-8B99-895D2B4D5483}" destId="{1E381CF9-538E-4558-ABAA-257E84DE55B5}" srcOrd="0" destOrd="0" presId="urn:microsoft.com/office/officeart/2005/8/layout/radial4"/>
    <dgm:cxn modelId="{ECAF9F41-41C7-484A-8E7C-EAB26029435E}" type="presOf" srcId="{E0914EA2-DD8F-4E65-89D6-01E65048C766}" destId="{FFDBB2AA-7976-4716-968B-56013B216F72}" srcOrd="0" destOrd="0" presId="urn:microsoft.com/office/officeart/2005/8/layout/radial4"/>
    <dgm:cxn modelId="{CE2F1162-C5AD-41D6-A4FB-8276104773AE}" srcId="{C3EE6D39-1779-400E-B07C-93D7655E43A5}" destId="{AF13A08C-EFD2-4C82-91E4-7691826A2F7E}" srcOrd="6" destOrd="0" parTransId="{0EEEE7DF-DC3B-476B-878E-4F62B913912D}" sibTransId="{27981DBE-46F5-4966-BEA5-476E941D00DA}"/>
    <dgm:cxn modelId="{7F436CAC-B9A2-49AD-8CBB-A434969D373B}" type="presOf" srcId="{67BFAA3D-79F5-4C5D-AF06-19B4E08E75A1}" destId="{F01EE0EC-E75C-413B-B563-DE0FAD35EA6B}" srcOrd="0" destOrd="0" presId="urn:microsoft.com/office/officeart/2005/8/layout/radial4"/>
    <dgm:cxn modelId="{D15ACC1A-A185-4BB5-8866-EFDFC03603DE}" srcId="{C3EE6D39-1779-400E-B07C-93D7655E43A5}" destId="{E0914EA2-DD8F-4E65-89D6-01E65048C766}" srcOrd="1" destOrd="0" parTransId="{BAD97B84-93DB-4DA9-9671-3D66EBA43E68}" sibTransId="{B6BF7FC9-C45F-4CC9-8110-B14E20549F03}"/>
    <dgm:cxn modelId="{2062E1D4-0738-4D1B-ADB4-25CF6AF21651}" type="presOf" srcId="{813BA717-FC15-4DB4-B696-FBF2DDCDFBBB}" destId="{0A444229-C1C6-437F-B233-75EA1B4919C4}" srcOrd="0" destOrd="0" presId="urn:microsoft.com/office/officeart/2005/8/layout/radial4"/>
    <dgm:cxn modelId="{3BE23E95-8503-4505-A676-1E7405EC3F31}" type="presOf" srcId="{528C95C0-3C20-439C-9955-837A4B66C78D}" destId="{623C3998-4880-4053-B004-60B0D0733D51}" srcOrd="0" destOrd="0" presId="urn:microsoft.com/office/officeart/2005/8/layout/radial4"/>
    <dgm:cxn modelId="{9C9E822B-B066-4AD7-88B9-F458EA771ED1}" type="presOf" srcId="{42EF0A2F-BBAA-4C9B-92EE-575D8AFF6BFE}" destId="{4EFA8D70-FA90-49F5-A59D-80709340E904}" srcOrd="0" destOrd="0" presId="urn:microsoft.com/office/officeart/2005/8/layout/radial4"/>
    <dgm:cxn modelId="{6BC48A76-334C-4C1C-9DA4-01E45866FC20}" type="presOf" srcId="{77C1BD2C-F66B-4DFD-A57F-E95AA02B9021}" destId="{2DE003C4-FD22-4B5B-B8C4-4C85E26AF0ED}" srcOrd="0" destOrd="0" presId="urn:microsoft.com/office/officeart/2005/8/layout/radial4"/>
    <dgm:cxn modelId="{FBC13D8C-8004-4491-BC95-8FF6E5D0927E}" type="presOf" srcId="{B83F7497-899F-4B69-8E5A-93A5618FDE4C}" destId="{2C3048F1-8887-45E9-8A6B-724E5EDE4B33}" srcOrd="0" destOrd="0" presId="urn:microsoft.com/office/officeart/2005/8/layout/radial4"/>
    <dgm:cxn modelId="{D9B092EB-BC04-4910-8161-2F9598F2E9B7}" srcId="{C3EE6D39-1779-400E-B07C-93D7655E43A5}" destId="{C57B4686-B1EE-4591-A64A-A92E6F057E77}" srcOrd="3" destOrd="0" parTransId="{77C1BD2C-F66B-4DFD-A57F-E95AA02B9021}" sibTransId="{F33D8125-0C01-4881-A7BD-765F5E88313D}"/>
    <dgm:cxn modelId="{8645899D-3F1E-454E-9AD7-A2B89F97FFE1}" type="presOf" srcId="{603E7BD1-2B13-4047-9998-71494CA1E8AE}" destId="{BC7F89AB-313F-47DD-B3F1-FB7484E9C86F}" srcOrd="0" destOrd="0" presId="urn:microsoft.com/office/officeart/2005/8/layout/radial4"/>
    <dgm:cxn modelId="{4A6D56EA-640E-4752-94DC-6BA1EA2000C5}" type="presOf" srcId="{0EEEE7DF-DC3B-476B-878E-4F62B913912D}" destId="{D55397C5-9043-49C8-A6B0-2A48DC317CA8}" srcOrd="0" destOrd="0" presId="urn:microsoft.com/office/officeart/2005/8/layout/radial4"/>
    <dgm:cxn modelId="{F91192BC-090A-4CB7-8569-E157788BFB72}" type="presOf" srcId="{AF13A08C-EFD2-4C82-91E4-7691826A2F7E}" destId="{E39A0ECB-2A42-4D28-8220-993F7082DD09}" srcOrd="0" destOrd="0" presId="urn:microsoft.com/office/officeart/2005/8/layout/radial4"/>
    <dgm:cxn modelId="{D9E0622A-6FE0-44B4-897D-5BB767D63277}" srcId="{F36EF02C-0CA5-4A06-AAD1-5A31AB3ECB76}" destId="{C3EE6D39-1779-400E-B07C-93D7655E43A5}" srcOrd="0" destOrd="0" parTransId="{3AC67AAE-B0E8-4963-A880-1650FD9691FF}" sibTransId="{7B071FC0-FC4F-4C3F-8BB0-31BD91DEAAC1}"/>
    <dgm:cxn modelId="{339EDB7B-FC6E-4E6B-9698-2F41225E3F98}" type="presOf" srcId="{BAD97B84-93DB-4DA9-9671-3D66EBA43E68}" destId="{151BB28D-67F1-47E4-BDD6-1CF530940FE9}" srcOrd="0" destOrd="0" presId="urn:microsoft.com/office/officeart/2005/8/layout/radial4"/>
    <dgm:cxn modelId="{C20F3403-0430-4A0A-A008-CEBE0F975226}" type="presOf" srcId="{F36EF02C-0CA5-4A06-AAD1-5A31AB3ECB76}" destId="{CF28DAD0-58BF-41DD-907A-E25EC73B18F8}" srcOrd="0" destOrd="0" presId="urn:microsoft.com/office/officeart/2005/8/layout/radial4"/>
    <dgm:cxn modelId="{FD927277-6828-429D-8320-55C1B25057D7}" srcId="{C3EE6D39-1779-400E-B07C-93D7655E43A5}" destId="{42EF0A2F-BBAA-4C9B-92EE-575D8AFF6BFE}" srcOrd="4" destOrd="0" parTransId="{603E7BD1-2B13-4047-9998-71494CA1E8AE}" sibTransId="{BA4F3A77-FACB-4ACC-9657-79B80EC3EC6D}"/>
    <dgm:cxn modelId="{B9748043-381F-410C-8DBC-184BFA18541C}" type="presOf" srcId="{C57B4686-B1EE-4591-A64A-A92E6F057E77}" destId="{B3950753-0292-4129-8960-EC3CE27AEB34}" srcOrd="0" destOrd="0" presId="urn:microsoft.com/office/officeart/2005/8/layout/radial4"/>
    <dgm:cxn modelId="{62F4EC4D-0C91-4BB8-8C3E-F799AF58700B}" type="presParOf" srcId="{CF28DAD0-58BF-41DD-907A-E25EC73B18F8}" destId="{321E3A47-8D79-4D3A-B483-81BB86FEDFB9}" srcOrd="0" destOrd="0" presId="urn:microsoft.com/office/officeart/2005/8/layout/radial4"/>
    <dgm:cxn modelId="{484D8AD4-218D-4D01-B1C6-88D8BF9278EF}" type="presParOf" srcId="{CF28DAD0-58BF-41DD-907A-E25EC73B18F8}" destId="{0A444229-C1C6-437F-B233-75EA1B4919C4}" srcOrd="1" destOrd="0" presId="urn:microsoft.com/office/officeart/2005/8/layout/radial4"/>
    <dgm:cxn modelId="{301B53AB-733B-4645-8DC5-9D11EF7197D9}" type="presParOf" srcId="{CF28DAD0-58BF-41DD-907A-E25EC73B18F8}" destId="{2C3048F1-8887-45E9-8A6B-724E5EDE4B33}" srcOrd="2" destOrd="0" presId="urn:microsoft.com/office/officeart/2005/8/layout/radial4"/>
    <dgm:cxn modelId="{CAEEDA43-0657-4718-B14E-7C3B2EAF1E8B}" type="presParOf" srcId="{CF28DAD0-58BF-41DD-907A-E25EC73B18F8}" destId="{151BB28D-67F1-47E4-BDD6-1CF530940FE9}" srcOrd="3" destOrd="0" presId="urn:microsoft.com/office/officeart/2005/8/layout/radial4"/>
    <dgm:cxn modelId="{D3D371A9-6F92-42B3-849A-1D3C1B54A3D7}" type="presParOf" srcId="{CF28DAD0-58BF-41DD-907A-E25EC73B18F8}" destId="{FFDBB2AA-7976-4716-968B-56013B216F72}" srcOrd="4" destOrd="0" presId="urn:microsoft.com/office/officeart/2005/8/layout/radial4"/>
    <dgm:cxn modelId="{1D819D70-DCC7-44F0-9EF6-0388619918CC}" type="presParOf" srcId="{CF28DAD0-58BF-41DD-907A-E25EC73B18F8}" destId="{12C4B9E0-7704-4068-A83E-76D377054FC0}" srcOrd="5" destOrd="0" presId="urn:microsoft.com/office/officeart/2005/8/layout/radial4"/>
    <dgm:cxn modelId="{C1E9849E-D545-4452-BB9D-311AEA262828}" type="presParOf" srcId="{CF28DAD0-58BF-41DD-907A-E25EC73B18F8}" destId="{1E381CF9-538E-4558-ABAA-257E84DE55B5}" srcOrd="6" destOrd="0" presId="urn:microsoft.com/office/officeart/2005/8/layout/radial4"/>
    <dgm:cxn modelId="{9EF5AD5E-617F-408F-9030-A42E06086BE8}" type="presParOf" srcId="{CF28DAD0-58BF-41DD-907A-E25EC73B18F8}" destId="{2DE003C4-FD22-4B5B-B8C4-4C85E26AF0ED}" srcOrd="7" destOrd="0" presId="urn:microsoft.com/office/officeart/2005/8/layout/radial4"/>
    <dgm:cxn modelId="{51B62B6C-3A8F-441A-89B1-B9E554D65EFD}" type="presParOf" srcId="{CF28DAD0-58BF-41DD-907A-E25EC73B18F8}" destId="{B3950753-0292-4129-8960-EC3CE27AEB34}" srcOrd="8" destOrd="0" presId="urn:microsoft.com/office/officeart/2005/8/layout/radial4"/>
    <dgm:cxn modelId="{35D8E121-80A0-4EAC-BED3-558B6AEB666B}" type="presParOf" srcId="{CF28DAD0-58BF-41DD-907A-E25EC73B18F8}" destId="{BC7F89AB-313F-47DD-B3F1-FB7484E9C86F}" srcOrd="9" destOrd="0" presId="urn:microsoft.com/office/officeart/2005/8/layout/radial4"/>
    <dgm:cxn modelId="{FDC70648-8898-43AD-BDAF-81A131FDCD2A}" type="presParOf" srcId="{CF28DAD0-58BF-41DD-907A-E25EC73B18F8}" destId="{4EFA8D70-FA90-49F5-A59D-80709340E904}" srcOrd="10" destOrd="0" presId="urn:microsoft.com/office/officeart/2005/8/layout/radial4"/>
    <dgm:cxn modelId="{D189A548-347F-43C9-ADC0-8F245C7EA8DD}" type="presParOf" srcId="{CF28DAD0-58BF-41DD-907A-E25EC73B18F8}" destId="{5B19CC6F-4682-44DE-A35C-9FAFB0BD8DAF}" srcOrd="11" destOrd="0" presId="urn:microsoft.com/office/officeart/2005/8/layout/radial4"/>
    <dgm:cxn modelId="{BCB18C14-8DDD-48A8-83EE-7B2CA7760531}" type="presParOf" srcId="{CF28DAD0-58BF-41DD-907A-E25EC73B18F8}" destId="{F01EE0EC-E75C-413B-B563-DE0FAD35EA6B}" srcOrd="12" destOrd="0" presId="urn:microsoft.com/office/officeart/2005/8/layout/radial4"/>
    <dgm:cxn modelId="{1B1EE621-3919-4012-ACDE-E4E419AFE78C}" type="presParOf" srcId="{CF28DAD0-58BF-41DD-907A-E25EC73B18F8}" destId="{D55397C5-9043-49C8-A6B0-2A48DC317CA8}" srcOrd="13" destOrd="0" presId="urn:microsoft.com/office/officeart/2005/8/layout/radial4"/>
    <dgm:cxn modelId="{A250C297-6BC3-471C-A41B-B1486996C4C2}" type="presParOf" srcId="{CF28DAD0-58BF-41DD-907A-E25EC73B18F8}" destId="{E39A0ECB-2A42-4D28-8220-993F7082DD09}" srcOrd="14" destOrd="0" presId="urn:microsoft.com/office/officeart/2005/8/layout/radial4"/>
    <dgm:cxn modelId="{8DE604B7-9397-4994-A7FE-623CB25B640C}" type="presParOf" srcId="{CF28DAD0-58BF-41DD-907A-E25EC73B18F8}" destId="{A108F7D7-788F-43FA-98E1-DCE39C1B3033}" srcOrd="15" destOrd="0" presId="urn:microsoft.com/office/officeart/2005/8/layout/radial4"/>
    <dgm:cxn modelId="{57F0A9C0-9802-4E48-B12D-237D00FA3244}" type="presParOf" srcId="{CF28DAD0-58BF-41DD-907A-E25EC73B18F8}" destId="{623C3998-4880-4053-B004-60B0D0733D51}" srcOrd="16" destOrd="0" presId="urn:microsoft.com/office/officeart/2005/8/layout/radial4"/>
  </dgm:cxnLst>
  <dgm:bg/>
  <dgm:whole>
    <a:ln w="28575">
      <a:solidFill>
        <a:schemeClr val="bg1">
          <a:lumMod val="85000"/>
        </a:schemeClr>
      </a:solidFill>
      <a:prstDash val="dash"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1E3A47-8D79-4D3A-B483-81BB86FEDFB9}">
      <dsp:nvSpPr>
        <dsp:cNvPr id="0" name=""/>
        <dsp:cNvSpPr/>
      </dsp:nvSpPr>
      <dsp:spPr>
        <a:xfrm>
          <a:off x="4758793" y="3466145"/>
          <a:ext cx="2117269" cy="2117269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Всего расходов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i="0" u="none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19 401,5</a:t>
          </a:r>
          <a:endParaRPr lang="ru-RU" sz="18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068860" y="3776212"/>
        <a:ext cx="1497135" cy="1497135"/>
      </dsp:txXfrm>
    </dsp:sp>
    <dsp:sp modelId="{0A444229-C1C6-437F-B233-75EA1B4919C4}">
      <dsp:nvSpPr>
        <dsp:cNvPr id="0" name=""/>
        <dsp:cNvSpPr/>
      </dsp:nvSpPr>
      <dsp:spPr>
        <a:xfrm rot="10800000">
          <a:off x="1785346" y="4223069"/>
          <a:ext cx="2809907" cy="603421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2C3048F1-8887-45E9-8A6B-724E5EDE4B33}">
      <dsp:nvSpPr>
        <dsp:cNvPr id="0" name=""/>
        <dsp:cNvSpPr/>
      </dsp:nvSpPr>
      <dsp:spPr>
        <a:xfrm>
          <a:off x="703636" y="3800785"/>
          <a:ext cx="2163419" cy="144798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Общегосударственные вопросы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5 </a:t>
          </a:r>
          <a:r>
            <a:rPr lang="ru-RU" sz="14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849,0</a:t>
          </a:r>
          <a:endParaRPr lang="ru-RU" sz="14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46046" y="3843195"/>
        <a:ext cx="2078599" cy="1363168"/>
      </dsp:txXfrm>
    </dsp:sp>
    <dsp:sp modelId="{151BB28D-67F1-47E4-BDD6-1CF530940FE9}">
      <dsp:nvSpPr>
        <dsp:cNvPr id="0" name=""/>
        <dsp:cNvSpPr/>
      </dsp:nvSpPr>
      <dsp:spPr>
        <a:xfrm rot="12342857">
          <a:off x="2045513" y="3083201"/>
          <a:ext cx="2809907" cy="603421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686876"/>
                <a:satOff val="-1395"/>
                <a:lumOff val="896"/>
                <a:alphaOff val="0"/>
                <a:tint val="96000"/>
                <a:lumMod val="104000"/>
              </a:schemeClr>
            </a:gs>
            <a:gs pos="100000">
              <a:schemeClr val="accent5">
                <a:hueOff val="686876"/>
                <a:satOff val="-1395"/>
                <a:lumOff val="896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FFDBB2AA-7976-4716-968B-56013B216F72}">
      <dsp:nvSpPr>
        <dsp:cNvPr id="0" name=""/>
        <dsp:cNvSpPr/>
      </dsp:nvSpPr>
      <dsp:spPr>
        <a:xfrm>
          <a:off x="1443603" y="2182490"/>
          <a:ext cx="1482088" cy="11856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686876"/>
                <a:satOff val="-1395"/>
                <a:lumOff val="896"/>
                <a:alphaOff val="0"/>
                <a:tint val="96000"/>
                <a:lumMod val="104000"/>
              </a:schemeClr>
            </a:gs>
            <a:gs pos="100000">
              <a:schemeClr val="accent5">
                <a:hueOff val="686876"/>
                <a:satOff val="-1395"/>
                <a:lumOff val="896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Национальная оборона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168,7</a:t>
          </a:r>
          <a:endParaRPr lang="ru-RU" sz="14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478330" y="2217217"/>
        <a:ext cx="1412634" cy="1116216"/>
      </dsp:txXfrm>
    </dsp:sp>
    <dsp:sp modelId="{12C4B9E0-7704-4068-A83E-76D377054FC0}">
      <dsp:nvSpPr>
        <dsp:cNvPr id="0" name=""/>
        <dsp:cNvSpPr/>
      </dsp:nvSpPr>
      <dsp:spPr>
        <a:xfrm rot="13885714">
          <a:off x="2774486" y="2169098"/>
          <a:ext cx="2809907" cy="603421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1373752"/>
                <a:satOff val="-2790"/>
                <a:lumOff val="1793"/>
                <a:alphaOff val="0"/>
                <a:tint val="96000"/>
                <a:lumMod val="104000"/>
              </a:schemeClr>
            </a:gs>
            <a:gs pos="100000">
              <a:schemeClr val="accent5">
                <a:hueOff val="1373752"/>
                <a:satOff val="-2790"/>
                <a:lumOff val="1793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1E381CF9-538E-4558-ABAA-257E84DE55B5}">
      <dsp:nvSpPr>
        <dsp:cNvPr id="0" name=""/>
        <dsp:cNvSpPr/>
      </dsp:nvSpPr>
      <dsp:spPr>
        <a:xfrm>
          <a:off x="2287709" y="671444"/>
          <a:ext cx="2031513" cy="140185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1373752"/>
                <a:satOff val="-2790"/>
                <a:lumOff val="1793"/>
                <a:alphaOff val="0"/>
                <a:tint val="96000"/>
                <a:lumMod val="104000"/>
              </a:schemeClr>
            </a:gs>
            <a:gs pos="100000">
              <a:schemeClr val="accent5">
                <a:hueOff val="1373752"/>
                <a:satOff val="-2790"/>
                <a:lumOff val="1793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Национальная безопасность и правоохранительная деятельность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 </a:t>
          </a:r>
          <a:r>
            <a:rPr lang="ru-RU" sz="14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086,4</a:t>
          </a:r>
          <a:endParaRPr lang="ru-RU" sz="14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328768" y="712503"/>
        <a:ext cx="1949395" cy="1319736"/>
      </dsp:txXfrm>
    </dsp:sp>
    <dsp:sp modelId="{2DE003C4-FD22-4B5B-B8C4-4C85E26AF0ED}">
      <dsp:nvSpPr>
        <dsp:cNvPr id="0" name=""/>
        <dsp:cNvSpPr/>
      </dsp:nvSpPr>
      <dsp:spPr>
        <a:xfrm rot="15428571">
          <a:off x="3827883" y="1661809"/>
          <a:ext cx="2809907" cy="603421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2060628"/>
                <a:satOff val="-4185"/>
                <a:lumOff val="2689"/>
                <a:alphaOff val="0"/>
                <a:tint val="96000"/>
                <a:lumMod val="104000"/>
              </a:schemeClr>
            </a:gs>
            <a:gs pos="100000">
              <a:schemeClr val="accent5">
                <a:hueOff val="2060628"/>
                <a:satOff val="-4185"/>
                <a:lumOff val="2689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B3950753-0292-4129-8960-EC3CE27AEB34}">
      <dsp:nvSpPr>
        <dsp:cNvPr id="0" name=""/>
        <dsp:cNvSpPr/>
      </dsp:nvSpPr>
      <dsp:spPr>
        <a:xfrm>
          <a:off x="4094571" y="956"/>
          <a:ext cx="1651268" cy="11856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2060628"/>
                <a:satOff val="-4185"/>
                <a:lumOff val="2689"/>
                <a:alphaOff val="0"/>
                <a:tint val="96000"/>
                <a:lumMod val="104000"/>
              </a:schemeClr>
            </a:gs>
            <a:gs pos="100000">
              <a:schemeClr val="accent5">
                <a:hueOff val="2060628"/>
                <a:satOff val="-4185"/>
                <a:lumOff val="2689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Национальная экономика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 </a:t>
          </a:r>
          <a:r>
            <a:rPr lang="ru-RU" sz="14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697,1</a:t>
          </a:r>
          <a:endParaRPr lang="ru-RU" sz="14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129298" y="35683"/>
        <a:ext cx="1581814" cy="1116216"/>
      </dsp:txXfrm>
    </dsp:sp>
    <dsp:sp modelId="{BC7F89AB-313F-47DD-B3F1-FB7484E9C86F}">
      <dsp:nvSpPr>
        <dsp:cNvPr id="0" name=""/>
        <dsp:cNvSpPr/>
      </dsp:nvSpPr>
      <dsp:spPr>
        <a:xfrm rot="16971429">
          <a:off x="4997065" y="1661809"/>
          <a:ext cx="2809907" cy="603421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2747504"/>
                <a:satOff val="-5579"/>
                <a:lumOff val="3586"/>
                <a:alphaOff val="0"/>
                <a:tint val="96000"/>
                <a:lumMod val="104000"/>
              </a:schemeClr>
            </a:gs>
            <a:gs pos="100000">
              <a:schemeClr val="accent5">
                <a:hueOff val="2747504"/>
                <a:satOff val="-5579"/>
                <a:lumOff val="3586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4EFA8D70-FA90-49F5-A59D-80709340E904}">
      <dsp:nvSpPr>
        <dsp:cNvPr id="0" name=""/>
        <dsp:cNvSpPr/>
      </dsp:nvSpPr>
      <dsp:spPr>
        <a:xfrm>
          <a:off x="5865073" y="956"/>
          <a:ext cx="1699155" cy="11856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2747504"/>
                <a:satOff val="-5579"/>
                <a:lumOff val="3586"/>
                <a:alphaOff val="0"/>
                <a:tint val="96000"/>
                <a:lumMod val="104000"/>
              </a:schemeClr>
            </a:gs>
            <a:gs pos="100000">
              <a:schemeClr val="accent5">
                <a:hueOff val="2747504"/>
                <a:satOff val="-5579"/>
                <a:lumOff val="3586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Жилищно-коммунальное хозяйство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1 982,4</a:t>
          </a:r>
          <a:endParaRPr lang="ru-RU" sz="14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899800" y="35683"/>
        <a:ext cx="1629701" cy="1116216"/>
      </dsp:txXfrm>
    </dsp:sp>
    <dsp:sp modelId="{5B19CC6F-4682-44DE-A35C-9FAFB0BD8DAF}">
      <dsp:nvSpPr>
        <dsp:cNvPr id="0" name=""/>
        <dsp:cNvSpPr/>
      </dsp:nvSpPr>
      <dsp:spPr>
        <a:xfrm rot="18514286">
          <a:off x="6050461" y="2169098"/>
          <a:ext cx="2809907" cy="603421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3434381"/>
                <a:satOff val="-6974"/>
                <a:lumOff val="4482"/>
                <a:alphaOff val="0"/>
                <a:tint val="96000"/>
                <a:lumMod val="104000"/>
              </a:schemeClr>
            </a:gs>
            <a:gs pos="100000">
              <a:schemeClr val="accent5">
                <a:hueOff val="3434381"/>
                <a:satOff val="-6974"/>
                <a:lumOff val="4482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F01EE0EC-E75C-413B-B563-DE0FAD35EA6B}">
      <dsp:nvSpPr>
        <dsp:cNvPr id="0" name=""/>
        <dsp:cNvSpPr/>
      </dsp:nvSpPr>
      <dsp:spPr>
        <a:xfrm>
          <a:off x="7524325" y="779536"/>
          <a:ext cx="1614127" cy="11856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3434381"/>
                <a:satOff val="-6974"/>
                <a:lumOff val="4482"/>
                <a:alphaOff val="0"/>
                <a:tint val="96000"/>
                <a:lumMod val="104000"/>
              </a:schemeClr>
            </a:gs>
            <a:gs pos="100000">
              <a:schemeClr val="accent5">
                <a:hueOff val="3434381"/>
                <a:satOff val="-6974"/>
                <a:lumOff val="4482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i="0" u="none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Культура и кинематография </a:t>
          </a:r>
          <a:r>
            <a:rPr lang="ru-RU" sz="1400" b="0" i="0" u="none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6 113,3</a:t>
          </a:r>
          <a:endParaRPr lang="ru-RU" sz="14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559052" y="814263"/>
        <a:ext cx="1544673" cy="1116216"/>
      </dsp:txXfrm>
    </dsp:sp>
    <dsp:sp modelId="{D55397C5-9043-49C8-A6B0-2A48DC317CA8}">
      <dsp:nvSpPr>
        <dsp:cNvPr id="0" name=""/>
        <dsp:cNvSpPr/>
      </dsp:nvSpPr>
      <dsp:spPr>
        <a:xfrm rot="20057143">
          <a:off x="6779434" y="3083201"/>
          <a:ext cx="2809907" cy="603421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4121256"/>
                <a:satOff val="-8369"/>
                <a:lumOff val="5379"/>
                <a:alphaOff val="0"/>
                <a:tint val="96000"/>
                <a:lumMod val="104000"/>
              </a:schemeClr>
            </a:gs>
            <a:gs pos="100000">
              <a:schemeClr val="accent5">
                <a:hueOff val="4121256"/>
                <a:satOff val="-8369"/>
                <a:lumOff val="5379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E39A0ECB-2A42-4D28-8220-993F7082DD09}">
      <dsp:nvSpPr>
        <dsp:cNvPr id="0" name=""/>
        <dsp:cNvSpPr/>
      </dsp:nvSpPr>
      <dsp:spPr>
        <a:xfrm>
          <a:off x="8587239" y="2182490"/>
          <a:ext cx="1725936" cy="11856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4121256"/>
                <a:satOff val="-8369"/>
                <a:lumOff val="5379"/>
                <a:alphaOff val="0"/>
                <a:tint val="96000"/>
                <a:lumMod val="104000"/>
              </a:schemeClr>
            </a:gs>
            <a:gs pos="100000">
              <a:schemeClr val="accent5">
                <a:hueOff val="4121256"/>
                <a:satOff val="-8369"/>
                <a:lumOff val="5379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Социальная политика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711,7</a:t>
          </a:r>
          <a:endParaRPr lang="ru-RU" sz="14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621966" y="2217217"/>
        <a:ext cx="1656482" cy="1116216"/>
      </dsp:txXfrm>
    </dsp:sp>
    <dsp:sp modelId="{A108F7D7-788F-43FA-98E1-DCE39C1B3033}">
      <dsp:nvSpPr>
        <dsp:cNvPr id="0" name=""/>
        <dsp:cNvSpPr/>
      </dsp:nvSpPr>
      <dsp:spPr>
        <a:xfrm>
          <a:off x="7039602" y="4223069"/>
          <a:ext cx="2809907" cy="603421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4808133"/>
                <a:satOff val="-9764"/>
                <a:lumOff val="6275"/>
                <a:alphaOff val="0"/>
                <a:tint val="96000"/>
                <a:lumMod val="104000"/>
              </a:schemeClr>
            </a:gs>
            <a:gs pos="100000">
              <a:schemeClr val="accent5">
                <a:hueOff val="4808133"/>
                <a:satOff val="-9764"/>
                <a:lumOff val="6275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623C3998-4880-4053-B004-60B0D0733D51}">
      <dsp:nvSpPr>
        <dsp:cNvPr id="0" name=""/>
        <dsp:cNvSpPr/>
      </dsp:nvSpPr>
      <dsp:spPr>
        <a:xfrm>
          <a:off x="9028803" y="3931944"/>
          <a:ext cx="1641413" cy="11856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4808133"/>
                <a:satOff val="-9764"/>
                <a:lumOff val="6275"/>
                <a:alphaOff val="0"/>
                <a:tint val="96000"/>
                <a:lumMod val="104000"/>
              </a:schemeClr>
            </a:gs>
            <a:gs pos="100000">
              <a:schemeClr val="accent5">
                <a:hueOff val="4808133"/>
                <a:satOff val="-9764"/>
                <a:lumOff val="6275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Физическая культура  и спорт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792,9</a:t>
          </a:r>
          <a:endParaRPr lang="ru-RU" sz="14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9063530" y="3966671"/>
        <a:ext cx="1571959" cy="11162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6848A5-FBFE-4FFD-BC05-37A4006DAE98}" type="datetimeFigureOut">
              <a:rPr lang="ru-RU" smtClean="0"/>
              <a:t>19.02.2024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A1ADE1-971C-4FB5-BACD-6C407ED96D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60294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C556A-B809-4BD5-9FF1-51036B9B5290}" type="datetimeFigureOut">
              <a:rPr lang="ru-RU" smtClean="0"/>
              <a:t>19.02.2024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1B7B17E5-B595-46FE-A491-6AB7918E06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136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C556A-B809-4BD5-9FF1-51036B9B5290}" type="datetimeFigureOut">
              <a:rPr lang="ru-RU" smtClean="0"/>
              <a:t>19.02.2024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B7B17E5-B595-46FE-A491-6AB7918E06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9960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C556A-B809-4BD5-9FF1-51036B9B5290}" type="datetimeFigureOut">
              <a:rPr lang="ru-RU" smtClean="0"/>
              <a:t>19.02.2024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B7B17E5-B595-46FE-A491-6AB7918E061B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47643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C556A-B809-4BD5-9FF1-51036B9B5290}" type="datetimeFigureOut">
              <a:rPr lang="ru-RU" smtClean="0"/>
              <a:t>19.02.2024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B7B17E5-B595-46FE-A491-6AB7918E06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56299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C556A-B809-4BD5-9FF1-51036B9B5290}" type="datetimeFigureOut">
              <a:rPr lang="ru-RU" smtClean="0"/>
              <a:t>19.02.2024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B7B17E5-B595-46FE-A491-6AB7918E061B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187071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C556A-B809-4BD5-9FF1-51036B9B5290}" type="datetimeFigureOut">
              <a:rPr lang="ru-RU" smtClean="0"/>
              <a:t>19.02.2024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B7B17E5-B595-46FE-A491-6AB7918E06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47274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C556A-B809-4BD5-9FF1-51036B9B5290}" type="datetimeFigureOut">
              <a:rPr lang="ru-RU" smtClean="0"/>
              <a:t>19.02.2024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B17E5-B595-46FE-A491-6AB7918E06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92194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C556A-B809-4BD5-9FF1-51036B9B5290}" type="datetimeFigureOut">
              <a:rPr lang="ru-RU" smtClean="0"/>
              <a:t>19.02.2024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B17E5-B595-46FE-A491-6AB7918E06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2053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C556A-B809-4BD5-9FF1-51036B9B5290}" type="datetimeFigureOut">
              <a:rPr lang="ru-RU" smtClean="0"/>
              <a:t>19.02.2024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B17E5-B595-46FE-A491-6AB7918E06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8686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C556A-B809-4BD5-9FF1-51036B9B5290}" type="datetimeFigureOut">
              <a:rPr lang="ru-RU" smtClean="0"/>
              <a:t>19.02.2024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B7B17E5-B595-46FE-A491-6AB7918E06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9802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C556A-B809-4BD5-9FF1-51036B9B5290}" type="datetimeFigureOut">
              <a:rPr lang="ru-RU" smtClean="0"/>
              <a:t>19.02.2024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B7B17E5-B595-46FE-A491-6AB7918E06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4291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C556A-B809-4BD5-9FF1-51036B9B5290}" type="datetimeFigureOut">
              <a:rPr lang="ru-RU" smtClean="0"/>
              <a:t>19.02.2024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B7B17E5-B595-46FE-A491-6AB7918E06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2465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C556A-B809-4BD5-9FF1-51036B9B5290}" type="datetimeFigureOut">
              <a:rPr lang="ru-RU" smtClean="0"/>
              <a:t>19.02.2024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B17E5-B595-46FE-A491-6AB7918E06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1001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C556A-B809-4BD5-9FF1-51036B9B5290}" type="datetimeFigureOut">
              <a:rPr lang="ru-RU" smtClean="0"/>
              <a:t>19.02.2024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B17E5-B595-46FE-A491-6AB7918E06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1460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C556A-B809-4BD5-9FF1-51036B9B5290}" type="datetimeFigureOut">
              <a:rPr lang="ru-RU" smtClean="0"/>
              <a:t>19.02.2024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B17E5-B595-46FE-A491-6AB7918E06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6776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C556A-B809-4BD5-9FF1-51036B9B5290}" type="datetimeFigureOut">
              <a:rPr lang="ru-RU" smtClean="0"/>
              <a:t>19.02.2024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B7B17E5-B595-46FE-A491-6AB7918E06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9653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DC556A-B809-4BD5-9FF1-51036B9B5290}" type="datetimeFigureOut">
              <a:rPr lang="ru-RU" smtClean="0"/>
              <a:t>19.02.2024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1B7B17E5-B595-46FE-A491-6AB7918E06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371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9" r:id="rId1"/>
    <p:sldLayoutId id="2147484010" r:id="rId2"/>
    <p:sldLayoutId id="2147484011" r:id="rId3"/>
    <p:sldLayoutId id="2147484012" r:id="rId4"/>
    <p:sldLayoutId id="2147484013" r:id="rId5"/>
    <p:sldLayoutId id="2147484014" r:id="rId6"/>
    <p:sldLayoutId id="2147484015" r:id="rId7"/>
    <p:sldLayoutId id="2147484016" r:id="rId8"/>
    <p:sldLayoutId id="2147484017" r:id="rId9"/>
    <p:sldLayoutId id="2147484018" r:id="rId10"/>
    <p:sldLayoutId id="2147484019" r:id="rId11"/>
    <p:sldLayoutId id="2147484020" r:id="rId12"/>
    <p:sldLayoutId id="2147484021" r:id="rId13"/>
    <p:sldLayoutId id="2147484022" r:id="rId14"/>
    <p:sldLayoutId id="2147484023" r:id="rId15"/>
    <p:sldLayoutId id="214748402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018905" y="426720"/>
            <a:ext cx="10132193" cy="3416320"/>
          </a:xfrm>
          <a:prstGeom prst="rect">
            <a:avLst/>
          </a:prstGeom>
          <a:noFill/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 anchor="ctr">
            <a:spAutoFit/>
          </a:bodyPr>
          <a:lstStyle/>
          <a:p>
            <a:pPr algn="ctr"/>
            <a:r>
              <a:rPr lang="ru-RU" sz="5400" b="1" dirty="0">
                <a:solidFill>
                  <a:srgbClr val="6AA343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бюджета Коськовского сельского поселения на </a:t>
            </a:r>
            <a:r>
              <a:rPr lang="ru-RU" sz="5400" b="1" dirty="0" smtClean="0">
                <a:solidFill>
                  <a:srgbClr val="6AA343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sz="5400" b="1" dirty="0">
                <a:solidFill>
                  <a:srgbClr val="6AA343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на плановый период </a:t>
            </a:r>
            <a:r>
              <a:rPr lang="ru-RU" sz="5400" b="1" dirty="0" smtClean="0">
                <a:solidFill>
                  <a:srgbClr val="6AA343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sz="5400" b="1" dirty="0">
                <a:solidFill>
                  <a:srgbClr val="6AA343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5400" b="1" dirty="0" smtClean="0">
                <a:solidFill>
                  <a:srgbClr val="6AA343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2026 </a:t>
            </a:r>
            <a:r>
              <a:rPr lang="ru-RU" sz="5400" b="1" dirty="0">
                <a:solidFill>
                  <a:srgbClr val="6AA343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" y="0"/>
            <a:ext cx="12192000" cy="45284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-1097280" y="2"/>
            <a:ext cx="836023" cy="65314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-1328056" y="226423"/>
            <a:ext cx="822960" cy="731520"/>
          </a:xfrm>
          <a:prstGeom prst="rect">
            <a:avLst/>
          </a:prstGeom>
          <a:solidFill>
            <a:srgbClr val="FFDC6D"/>
          </a:solidFill>
          <a:ln>
            <a:solidFill>
              <a:srgbClr val="FFDC6D"/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3611406" y="3750951"/>
            <a:ext cx="49471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>
                <a:solidFill>
                  <a:srgbClr val="6AA3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ДЛЯ ГРАЖДАН</a:t>
            </a:r>
          </a:p>
        </p:txBody>
      </p:sp>
    </p:spTree>
    <p:extLst>
      <p:ext uri="{BB962C8B-B14F-4D97-AF65-F5344CB8AC3E}">
        <p14:creationId xmlns:p14="http://schemas.microsoft.com/office/powerpoint/2010/main" val="1611120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922" y="329938"/>
            <a:ext cx="7900830" cy="801277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6AA3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РАСХОДОВ БЮДЖЕТА</a:t>
            </a:r>
            <a:br>
              <a:rPr lang="ru-RU" dirty="0">
                <a:solidFill>
                  <a:srgbClr val="6AA3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3757103"/>
              </p:ext>
            </p:extLst>
          </p:nvPr>
        </p:nvGraphicFramePr>
        <p:xfrm>
          <a:off x="667078" y="1404594"/>
          <a:ext cx="9787248" cy="44043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82020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493519" y="526705"/>
            <a:ext cx="52056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>
                <a:solidFill>
                  <a:srgbClr val="6AA3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РАСХОДОВ БЮДЖЕТА</a:t>
            </a:r>
          </a:p>
        </p:txBody>
      </p:sp>
      <p:sp>
        <p:nvSpPr>
          <p:cNvPr id="36" name="TextBox 9"/>
          <p:cNvSpPr txBox="1"/>
          <p:nvPr/>
        </p:nvSpPr>
        <p:spPr>
          <a:xfrm>
            <a:off x="10409747" y="728080"/>
            <a:ext cx="13858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тысяч рублей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1" y="0"/>
            <a:ext cx="12192000" cy="45284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-1097280" y="2"/>
            <a:ext cx="836023" cy="65314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-1328056" y="226423"/>
            <a:ext cx="822960" cy="731520"/>
          </a:xfrm>
          <a:prstGeom prst="rect">
            <a:avLst/>
          </a:prstGeom>
          <a:solidFill>
            <a:srgbClr val="FFDC6D"/>
          </a:solidFill>
          <a:ln>
            <a:solidFill>
              <a:srgbClr val="FFDC6D"/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578635942"/>
              </p:ext>
            </p:extLst>
          </p:nvPr>
        </p:nvGraphicFramePr>
        <p:xfrm>
          <a:off x="313280" y="1066636"/>
          <a:ext cx="11373853" cy="55843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67886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493520" y="526705"/>
            <a:ext cx="90819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>
                <a:solidFill>
                  <a:srgbClr val="6AA3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 ПО МУНИЦИПАЛЬНЫМ ПРОГРАММАМ</a:t>
            </a:r>
          </a:p>
        </p:txBody>
      </p:sp>
      <p:sp>
        <p:nvSpPr>
          <p:cNvPr id="9" name="TextBox 9"/>
          <p:cNvSpPr txBox="1"/>
          <p:nvPr/>
        </p:nvSpPr>
        <p:spPr>
          <a:xfrm>
            <a:off x="9713345" y="1093778"/>
            <a:ext cx="13858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тысяч рублей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" y="0"/>
            <a:ext cx="12192000" cy="45284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-1097280" y="2"/>
            <a:ext cx="836023" cy="65314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-1328056" y="226423"/>
            <a:ext cx="822960" cy="731520"/>
          </a:xfrm>
          <a:prstGeom prst="rect">
            <a:avLst/>
          </a:prstGeom>
          <a:solidFill>
            <a:srgbClr val="FFDC6D"/>
          </a:solidFill>
          <a:ln>
            <a:solidFill>
              <a:srgbClr val="FFDC6D"/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0877480"/>
              </p:ext>
            </p:extLst>
          </p:nvPr>
        </p:nvGraphicFramePr>
        <p:xfrm>
          <a:off x="1092392" y="1445452"/>
          <a:ext cx="9884226" cy="4778133"/>
        </p:xfrm>
        <a:graphic>
          <a:graphicData uri="http://schemas.openxmlformats.org/drawingml/2006/table">
            <a:tbl>
              <a:tblPr/>
              <a:tblGrid>
                <a:gridCol w="4869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803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389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389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389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238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№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 муниципальной программы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2024 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2025 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2026 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Развитие сферы культуры и спорта в Коськовском сельском поселении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6 906,2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7 239,7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7 200,3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Обеспечение устойчивого функционирования и развития коммунальной и инженерной инфраструктуры в Коськовском сельском поселении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15,0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15,0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15,0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Содержание и ремонт дворовых территорий многоквартирных домов, автомобильных дорог общего пользования местного значения в Коськовском сельском поселении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2 236,8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2 482,1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2 557,8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Создание условий для эффективного выполнения органами местного самоуправления своих полномочий на территории Коськовского сельского поселения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3 181,0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809,8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485,8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2974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Итого по муниципальным программам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 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339,0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10 546,6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10258,9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7051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Непрограммные расходы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7 062,5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6 947,5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 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773,3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4095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018905" y="653143"/>
            <a:ext cx="10132193" cy="923330"/>
          </a:xfrm>
          <a:prstGeom prst="rect">
            <a:avLst/>
          </a:prstGeom>
          <a:noFill/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 anchor="ctr">
            <a:spAutoFit/>
          </a:bodyPr>
          <a:lstStyle/>
          <a:p>
            <a:pPr algn="ctr"/>
            <a:r>
              <a:rPr lang="ru-RU" sz="5400" b="1" dirty="0">
                <a:solidFill>
                  <a:srgbClr val="6AA343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" y="0"/>
            <a:ext cx="12192000" cy="45284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-1097280" y="2"/>
            <a:ext cx="836023" cy="65314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-1328056" y="226423"/>
            <a:ext cx="822960" cy="731520"/>
          </a:xfrm>
          <a:prstGeom prst="rect">
            <a:avLst/>
          </a:prstGeom>
          <a:solidFill>
            <a:srgbClr val="FFDC6D"/>
          </a:solidFill>
          <a:ln>
            <a:solidFill>
              <a:srgbClr val="FFDC6D"/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2382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3"/>
          <p:cNvPicPr>
            <a:picLocks noGrp="1"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53" y="7071"/>
            <a:ext cx="11995694" cy="6843863"/>
          </a:xfrm>
          <a:prstGeom prst="rect">
            <a:avLst/>
          </a:prstGeom>
          <a:effectLst>
            <a:softEdge rad="635000"/>
          </a:effectLst>
        </p:spPr>
      </p:pic>
      <p:sp>
        <p:nvSpPr>
          <p:cNvPr id="9" name="Прямоугольник 8"/>
          <p:cNvSpPr/>
          <p:nvPr/>
        </p:nvSpPr>
        <p:spPr>
          <a:xfrm>
            <a:off x="5869577" y="4246352"/>
            <a:ext cx="6069874" cy="2478627"/>
          </a:xfrm>
          <a:prstGeom prst="rect">
            <a:avLst/>
          </a:prstGeom>
          <a:ln w="28575">
            <a:solidFill>
              <a:schemeClr val="bg1">
                <a:lumMod val="75000"/>
              </a:schemeClr>
            </a:solidFill>
            <a:prstDash val="dash"/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solidFill>
                  <a:srgbClr val="3A768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Площадь территории – </a:t>
            </a:r>
            <a:r>
              <a:rPr lang="ru-RU" sz="2000" b="1" dirty="0">
                <a:solidFill>
                  <a:srgbClr val="3A7682"/>
                </a:solidFill>
                <a:latin typeface="Sitka Text" panose="02000505000000020004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652 </a:t>
            </a:r>
            <a:r>
              <a:rPr lang="ru-RU" sz="2000" dirty="0">
                <a:solidFill>
                  <a:srgbClr val="3A768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км</a:t>
            </a:r>
            <a:r>
              <a:rPr lang="ru-RU" sz="2000" baseline="30000" dirty="0">
                <a:solidFill>
                  <a:srgbClr val="3A768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endParaRPr lang="ru-RU" sz="2000" dirty="0">
              <a:solidFill>
                <a:srgbClr val="3A7682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solidFill>
                  <a:srgbClr val="3A768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Численность населения – </a:t>
            </a:r>
            <a:r>
              <a:rPr lang="ru-RU" sz="2000" b="1" dirty="0" smtClean="0">
                <a:solidFill>
                  <a:srgbClr val="3A7682"/>
                </a:solidFill>
                <a:latin typeface="Sitka Text" panose="02000505000000020004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654 </a:t>
            </a:r>
            <a:r>
              <a:rPr lang="ru-RU" sz="2000" dirty="0" smtClean="0">
                <a:solidFill>
                  <a:srgbClr val="3A768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человека </a:t>
            </a:r>
            <a:endParaRPr lang="ru-RU" sz="2000" dirty="0">
              <a:solidFill>
                <a:srgbClr val="3A7682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000" b="1" dirty="0">
                <a:solidFill>
                  <a:srgbClr val="3A768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состав </a:t>
            </a:r>
            <a:r>
              <a:rPr lang="ru-RU" sz="2000" b="1" dirty="0" err="1">
                <a:solidFill>
                  <a:srgbClr val="3A768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Коськовского</a:t>
            </a:r>
            <a:r>
              <a:rPr lang="ru-RU" sz="2000" b="1" dirty="0">
                <a:solidFill>
                  <a:srgbClr val="3A768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сельского поселения </a:t>
            </a:r>
            <a:r>
              <a:rPr lang="ru-RU" sz="2000" dirty="0">
                <a:solidFill>
                  <a:srgbClr val="3A768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входят: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solidFill>
                  <a:srgbClr val="3A768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21 населенный пункт,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solidFill>
                  <a:srgbClr val="3A768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центр поселения – дер. Коськово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1" y="0"/>
            <a:ext cx="12192000" cy="45284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-1097280" y="2"/>
            <a:ext cx="836023" cy="65314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-1328056" y="226423"/>
            <a:ext cx="822960" cy="731520"/>
          </a:xfrm>
          <a:prstGeom prst="rect">
            <a:avLst/>
          </a:prstGeom>
          <a:solidFill>
            <a:srgbClr val="FFDC6D"/>
          </a:solidFill>
          <a:ln>
            <a:solidFill>
              <a:srgbClr val="FFDC6D"/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669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461556" y="1184368"/>
            <a:ext cx="11268891" cy="2280881"/>
          </a:xfrm>
          <a:prstGeom prst="rect">
            <a:avLst/>
          </a:prstGeom>
          <a:noFill/>
          <a:ln w="28575">
            <a:solidFill>
              <a:schemeClr val="bg1">
                <a:lumMod val="75000"/>
              </a:schemeClr>
            </a:solidFill>
            <a:prstDash val="dash"/>
          </a:ln>
          <a:effectLst/>
        </p:spPr>
        <p:style>
          <a:lnRef idx="2">
            <a:schemeClr val="accent1"/>
          </a:lnRef>
          <a:fillRef idx="1003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Бюджет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форма образования и расходования денежных средств, предназначенных для финансового обеспечения задач и функций государства и местного самоуправления.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Доходы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поступающие в бюджет денежные средства.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Расходы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выплачиваемые из бюджета денежные средства на исполнение бюджетных обязательств.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Профицит бюджета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превышение доходов бюджета над его расходами.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Дефицит бюджета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превышение расходов бюджета над его доходами.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88034" y="4017919"/>
            <a:ext cx="11242413" cy="2405274"/>
          </a:xfrm>
          <a:prstGeom prst="rect">
            <a:avLst/>
          </a:prstGeom>
          <a:ln w="28575"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Налоговые доходы 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предусматриваются налоговым законодательством Российской Федерации, подразделяются на федеральные, региональные и местные налоги и сборы. Зачисляются в федеральный, региональный (областной) или местный бюджеты на основании нормативов (процентов) отчислений.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Неналоговые доходы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доходы от использования муниципального имущества; доходы от платных услуг, оказываемых муниципальными учреждениями; штрафы; платежи при пользовании природными ресурсами; доходы от продажи муниципального имущества; иные неналоговые доходы.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Безвозмездные поступления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дотации, субвенции, субсидии, иные межбюджетные трансферты из других бюджетов, безвозмездные поступления от юридических и физических лиц, в том числе добровольные пожертвования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118986" y="3459100"/>
            <a:ext cx="3954031" cy="523220"/>
          </a:xfrm>
          <a:prstGeom prst="rect">
            <a:avLst/>
          </a:prstGeom>
          <a:noFill/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txBody>
          <a:bodyPr wrap="none" rtlCol="0" anchor="ctr">
            <a:spAutoFit/>
          </a:bodyPr>
          <a:lstStyle/>
          <a:p>
            <a:r>
              <a:rPr lang="ru-RU" sz="2800" b="1" spc="600" dirty="0">
                <a:solidFill>
                  <a:srgbClr val="65ADBB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бюджета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493519" y="526705"/>
            <a:ext cx="54222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>
                <a:solidFill>
                  <a:srgbClr val="6AA3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ПОНЯТИЯ И ТЕРМИНЫ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" y="0"/>
            <a:ext cx="12192000" cy="45284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-1097280" y="2"/>
            <a:ext cx="836023" cy="65314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-1328056" y="226423"/>
            <a:ext cx="822960" cy="731520"/>
          </a:xfrm>
          <a:prstGeom prst="rect">
            <a:avLst/>
          </a:prstGeom>
          <a:solidFill>
            <a:srgbClr val="FFDC6D"/>
          </a:solidFill>
          <a:ln>
            <a:solidFill>
              <a:srgbClr val="FFDC6D"/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2592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22515" y="1493940"/>
            <a:ext cx="11129555" cy="3464218"/>
          </a:xfrm>
          <a:prstGeom prst="rect">
            <a:avLst/>
          </a:prstGeom>
          <a:ln w="28575"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107000"/>
              </a:lnSpc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Дотации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межбюджетные трансферты, предоставляемые на безвозмездной и безвозвратной основе без установления целей их использования. </a:t>
            </a:r>
          </a:p>
          <a:p>
            <a:pPr algn="ctr">
              <a:lnSpc>
                <a:spcPct val="107000"/>
              </a:lnSpc>
            </a:pPr>
            <a:r>
              <a:rPr lang="ru-RU" sz="1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Аналогия в семейном бюджете: Вы даете своему ребёнку карманные деньги</a:t>
            </a:r>
          </a:p>
          <a:p>
            <a:pPr algn="just">
              <a:lnSpc>
                <a:spcPct val="107000"/>
              </a:lnSpc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Субвенции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межбюджетные трансферты, предоставляемые из федерального и (или) областного бюджетов на исполнение переданных государственных полномочий. </a:t>
            </a:r>
          </a:p>
          <a:p>
            <a:pPr algn="ctr">
              <a:lnSpc>
                <a:spcPct val="107000"/>
              </a:lnSpc>
            </a:pPr>
            <a:r>
              <a:rPr lang="ru-RU" sz="16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Аналогия в семейном бюджете: Вы даете своему ребёнку деньги и отправляете его в магазин купить продукты по списку, который Вы ему дали</a:t>
            </a:r>
          </a:p>
          <a:p>
            <a:pPr algn="just">
              <a:lnSpc>
                <a:spcPct val="107000"/>
              </a:lnSpc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Субсидии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межбюджетные трансферты, предоставляемые из федерального и (или) областного бюджетов на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софинансирование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расходов местных бюджетов. </a:t>
            </a:r>
          </a:p>
          <a:p>
            <a:pPr algn="ctr">
              <a:lnSpc>
                <a:spcPct val="107000"/>
              </a:lnSpc>
            </a:pPr>
            <a:r>
              <a:rPr lang="ru-RU" sz="16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Аналогия в семейном бюджете: Вы «добавляете» деньги для того, чтобы ваш ребёнок купил себе книгу </a:t>
            </a:r>
          </a:p>
          <a:p>
            <a:pPr algn="just">
              <a:lnSpc>
                <a:spcPct val="107000"/>
              </a:lnSpc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Межбюджетные трансферты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средства, предоставляемые одним бюджетом бюджетной системы РФ другому бюджету бюджетной системы РФ.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743010" y="946915"/>
            <a:ext cx="6688562" cy="523220"/>
          </a:xfrm>
          <a:prstGeom prst="rect">
            <a:avLst/>
          </a:prstGeom>
          <a:noFill/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txBody>
          <a:bodyPr wrap="none" rtlCol="0" anchor="ctr">
            <a:spAutoFit/>
          </a:bodyPr>
          <a:lstStyle/>
          <a:p>
            <a:r>
              <a:rPr lang="ru-RU" sz="2800" b="1" spc="600" dirty="0">
                <a:solidFill>
                  <a:srgbClr val="65ADBB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 поступления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858780" y="5187719"/>
            <a:ext cx="8474442" cy="523220"/>
          </a:xfrm>
          <a:prstGeom prst="rect">
            <a:avLst/>
          </a:prstGeom>
          <a:ln w="28575"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defRPr/>
            </a:pP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Очередной финансовый год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год, следующий за текущим финансовым годом (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год)</a:t>
            </a:r>
          </a:p>
          <a:p>
            <a:pPr algn="just">
              <a:defRPr/>
            </a:pP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Плановый период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два финансовых года, следующие за очередным финансовым годом (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2026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годы)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522515" y="5940503"/>
            <a:ext cx="11129555" cy="646331"/>
          </a:xfrm>
          <a:prstGeom prst="rect">
            <a:avLst/>
          </a:prstGeom>
          <a:ln w="28575">
            <a:solidFill>
              <a:schemeClr val="bg1">
                <a:lumMod val="75000"/>
              </a:schemeClr>
            </a:solidFill>
            <a:prstDash val="dash"/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defRPr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Бюджетные ассигнования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предельные объёмы денежных средств в соответствующем финансовом году на исполнение бюджетных обязательств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493519" y="526705"/>
            <a:ext cx="54222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>
                <a:solidFill>
                  <a:srgbClr val="6AA3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ПОНЯТИЯ И ТЕРМИНЫ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1" y="0"/>
            <a:ext cx="12192000" cy="45284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-1097280" y="2"/>
            <a:ext cx="836023" cy="65314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-1328056" y="226423"/>
            <a:ext cx="822960" cy="731520"/>
          </a:xfrm>
          <a:prstGeom prst="rect">
            <a:avLst/>
          </a:prstGeom>
          <a:solidFill>
            <a:srgbClr val="FFDC6D"/>
          </a:solidFill>
          <a:ln>
            <a:solidFill>
              <a:srgbClr val="FFDC6D"/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1326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493520" y="526705"/>
            <a:ext cx="52453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>
                <a:solidFill>
                  <a:srgbClr val="6AA3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ЭТАПЫ БЮДЖЕТНОГО ПРОЦЕССА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757645" y="1184368"/>
            <a:ext cx="10668001" cy="5186035"/>
          </a:xfrm>
          <a:prstGeom prst="rect">
            <a:avLst/>
          </a:prstGeom>
          <a:ln w="28575">
            <a:solidFill>
              <a:schemeClr val="bg1">
                <a:lumMod val="75000"/>
              </a:schemeClr>
            </a:solidFill>
            <a:prstDash val="dash"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проекта бюджета </a:t>
            </a:r>
          </a:p>
          <a:p>
            <a:pPr algn="ctr"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осуществляет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администрация Коськовского сельского поселения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ts val="1000"/>
              </a:spcBef>
              <a:defRPr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Рассмотрение проекта бюджета</a:t>
            </a:r>
          </a:p>
          <a:p>
            <a:pPr indent="288000" algn="just">
              <a:buFont typeface="+mj-lt"/>
              <a:buAutoNum type="arabicPeriod"/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бюджета рассматривается депутатами на постоянных комиссиях и заседаниях совета депутатов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Коськовского сельского поселения;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88000" algn="just">
              <a:buFont typeface="+mj-lt"/>
              <a:buAutoNum type="arabicPeriod"/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проекту бюджета проводятся публичные слушания;</a:t>
            </a:r>
          </a:p>
          <a:p>
            <a:pPr indent="288000" algn="just">
              <a:buFont typeface="+mj-lt"/>
              <a:buAutoNum type="arabicPeriod"/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бюджета размещается на сайте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Коськовского сельского поселения 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сети Интернет в разделе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«Бюджет».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ts val="1000"/>
              </a:spcBef>
              <a:defRPr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Утверждение бюджета </a:t>
            </a:r>
          </a:p>
          <a:p>
            <a:pPr algn="just"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на очередной финансовый год и на плановый период утверждается в двух чтениях на заседаниях совета депутатов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Коськовского сельского поселения: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первом чтении принимается решение о принятии (за основу) проекта бюджета, утверждаются основные характеристики бюджета – доходы, расходы и дефицит;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втором чтении принимается решение об утверждении бюджета.</a:t>
            </a:r>
          </a:p>
          <a:p>
            <a:pPr algn="ctr">
              <a:spcBef>
                <a:spcPts val="1000"/>
              </a:spcBef>
              <a:defRPr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за исполнением бюджета</a:t>
            </a:r>
          </a:p>
          <a:p>
            <a:pPr algn="ctr"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бюджета контролируется контрольно-счётной палатой Тихвинского района и органами муниципального финансового контроля Тихвинского района.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" y="0"/>
            <a:ext cx="12192000" cy="45284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-1097280" y="2"/>
            <a:ext cx="836023" cy="65314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-1328056" y="226423"/>
            <a:ext cx="822960" cy="731520"/>
          </a:xfrm>
          <a:prstGeom prst="rect">
            <a:avLst/>
          </a:prstGeom>
          <a:solidFill>
            <a:srgbClr val="FFDC6D"/>
          </a:solidFill>
          <a:ln>
            <a:solidFill>
              <a:srgbClr val="FFDC6D"/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7466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78350" y="273378"/>
            <a:ext cx="8040261" cy="895546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</a:pPr>
            <a:r>
              <a:rPr lang="ru-RU" sz="2400" dirty="0">
                <a:solidFill>
                  <a:srgbClr val="6AA343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ПРОГНОЗ ОСНОВНЫХ ПАРАМЕТРОВ БЮДЖЕТА</a:t>
            </a:r>
            <a:br>
              <a:rPr lang="ru-RU" sz="2400" dirty="0">
                <a:solidFill>
                  <a:srgbClr val="6AA343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1600" dirty="0">
                <a:solidFill>
                  <a:srgbClr val="6AA343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                                             </a:t>
            </a:r>
            <a:r>
              <a:rPr lang="ru-RU" sz="1600" dirty="0" smtClean="0">
                <a:solidFill>
                  <a:srgbClr val="6AA343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                                                                                   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0777551"/>
              </p:ext>
            </p:extLst>
          </p:nvPr>
        </p:nvGraphicFramePr>
        <p:xfrm>
          <a:off x="735290" y="1168924"/>
          <a:ext cx="10030119" cy="4600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21650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>
                <a:solidFill>
                  <a:srgbClr val="6AA3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ДОХОДОВ БЮДЖЕТА</a:t>
            </a:r>
            <a:br>
              <a:rPr lang="ru-RU" sz="3200" dirty="0">
                <a:solidFill>
                  <a:srgbClr val="6AA3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                                                                                                                  </a:t>
            </a:r>
            <a:endParaRPr lang="ru-RU" dirty="0"/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108341285"/>
              </p:ext>
            </p:extLst>
          </p:nvPr>
        </p:nvGraphicFramePr>
        <p:xfrm>
          <a:off x="618225" y="1087233"/>
          <a:ext cx="10316868" cy="58281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3376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9241" y="685801"/>
            <a:ext cx="8662431" cy="753533"/>
          </a:xfrm>
        </p:spPr>
        <p:txBody>
          <a:bodyPr>
            <a:normAutofit/>
          </a:bodyPr>
          <a:lstStyle/>
          <a:p>
            <a:r>
              <a:rPr lang="ru-RU" sz="2800" dirty="0">
                <a:solidFill>
                  <a:srgbClr val="6AA3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НАЛОГОВЫХ ДОХОДОВ БЮДЖЕТА</a:t>
            </a:r>
            <a:endParaRPr lang="ru-RU" sz="2800" dirty="0">
              <a:solidFill>
                <a:srgbClr val="6AA34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78200176"/>
              </p:ext>
            </p:extLst>
          </p:nvPr>
        </p:nvGraphicFramePr>
        <p:xfrm>
          <a:off x="424206" y="1734531"/>
          <a:ext cx="5175315" cy="325005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51174">
                  <a:extLst>
                    <a:ext uri="{9D8B030D-6E8A-4147-A177-3AD203B41FA5}">
                      <a16:colId xmlns:a16="http://schemas.microsoft.com/office/drawing/2014/main" val="717638495"/>
                    </a:ext>
                  </a:extLst>
                </a:gridCol>
                <a:gridCol w="1735774">
                  <a:extLst>
                    <a:ext uri="{9D8B030D-6E8A-4147-A177-3AD203B41FA5}">
                      <a16:colId xmlns:a16="http://schemas.microsoft.com/office/drawing/2014/main" val="2418822116"/>
                    </a:ext>
                  </a:extLst>
                </a:gridCol>
                <a:gridCol w="1062789">
                  <a:extLst>
                    <a:ext uri="{9D8B030D-6E8A-4147-A177-3AD203B41FA5}">
                      <a16:colId xmlns:a16="http://schemas.microsoft.com/office/drawing/2014/main" val="3721590336"/>
                    </a:ext>
                  </a:extLst>
                </a:gridCol>
                <a:gridCol w="1062789">
                  <a:extLst>
                    <a:ext uri="{9D8B030D-6E8A-4147-A177-3AD203B41FA5}">
                      <a16:colId xmlns:a16="http://schemas.microsoft.com/office/drawing/2014/main" val="2818060226"/>
                    </a:ext>
                  </a:extLst>
                </a:gridCol>
                <a:gridCol w="1062789">
                  <a:extLst>
                    <a:ext uri="{9D8B030D-6E8A-4147-A177-3AD203B41FA5}">
                      <a16:colId xmlns:a16="http://schemas.microsoft.com/office/drawing/2014/main" val="1080602749"/>
                    </a:ext>
                  </a:extLst>
                </a:gridCol>
              </a:tblGrid>
              <a:tr h="5941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наименование дохода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прогноз на </a:t>
                      </a:r>
                      <a:r>
                        <a:rPr lang="ru-RU" sz="1400" u="none" strike="noStrike" dirty="0" smtClean="0">
                          <a:effectLst/>
                        </a:rPr>
                        <a:t>2024 </a:t>
                      </a:r>
                      <a:r>
                        <a:rPr lang="ru-RU" sz="1400" u="none" strike="noStrike" dirty="0">
                          <a:effectLst/>
                        </a:rPr>
                        <a:t>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прогноз на </a:t>
                      </a:r>
                      <a:r>
                        <a:rPr lang="ru-RU" sz="1400" u="none" strike="noStrike" dirty="0" smtClean="0">
                          <a:effectLst/>
                        </a:rPr>
                        <a:t>2025 </a:t>
                      </a:r>
                      <a:r>
                        <a:rPr lang="ru-RU" sz="1400" u="none" strike="noStrike" dirty="0">
                          <a:effectLst/>
                        </a:rPr>
                        <a:t>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прогноз на </a:t>
                      </a:r>
                      <a:r>
                        <a:rPr lang="ru-RU" sz="1400" u="none" strike="noStrike" dirty="0" smtClean="0">
                          <a:effectLst/>
                        </a:rPr>
                        <a:t>2026 </a:t>
                      </a:r>
                      <a:r>
                        <a:rPr lang="ru-RU" sz="1400" u="none" strike="noStrike" dirty="0">
                          <a:effectLst/>
                        </a:rPr>
                        <a:t>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60453195"/>
                  </a:ext>
                </a:extLst>
              </a:tr>
              <a:tr h="5941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Налог на доходы физических лиц (НДФЛ)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 smtClean="0">
                          <a:effectLst/>
                        </a:rPr>
                        <a:t>257,0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 smtClean="0">
                          <a:effectLst/>
                        </a:rPr>
                        <a:t>265,0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 smtClean="0">
                          <a:effectLst/>
                        </a:rPr>
                        <a:t>273,0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79640151"/>
                  </a:ext>
                </a:extLst>
              </a:tr>
              <a:tr h="33917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Акцизы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 smtClean="0">
                          <a:effectLst/>
                        </a:rPr>
                        <a:t>1 261,5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 smtClean="0">
                          <a:effectLst/>
                        </a:rPr>
                        <a:t>1 286,8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 smtClean="0">
                          <a:effectLst/>
                        </a:rPr>
                        <a:t>1 312,5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51213326"/>
                  </a:ext>
                </a:extLst>
              </a:tr>
              <a:tr h="5941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3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Налог на имущество физических лиц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 smtClean="0">
                          <a:effectLst/>
                        </a:rPr>
                        <a:t>135,0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 smtClean="0">
                          <a:effectLst/>
                        </a:rPr>
                        <a:t>136,0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 smtClean="0">
                          <a:effectLst/>
                        </a:rPr>
                        <a:t>137,0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03258055"/>
                  </a:ext>
                </a:extLst>
              </a:tr>
              <a:tr h="33917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Земельный налог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 smtClean="0">
                          <a:effectLst/>
                        </a:rPr>
                        <a:t>211,7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 smtClean="0">
                          <a:effectLst/>
                        </a:rPr>
                        <a:t>216,0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 smtClean="0">
                          <a:effectLst/>
                        </a:rPr>
                        <a:t>220,2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62470676"/>
                  </a:ext>
                </a:extLst>
              </a:tr>
              <a:tr h="33917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Госпошлина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 smtClean="0">
                          <a:effectLst/>
                        </a:rPr>
                        <a:t>2,0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 smtClean="0">
                          <a:effectLst/>
                        </a:rPr>
                        <a:t>2,0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 smtClean="0">
                          <a:effectLst/>
                        </a:rPr>
                        <a:t>2,0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37887515"/>
                  </a:ext>
                </a:extLst>
              </a:tr>
              <a:tr h="339177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 ИТОГО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</a:rPr>
                        <a:t>        1 867,2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</a:rPr>
                        <a:t>        1 905,8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</a:rPr>
                        <a:t>        1 944,7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60503505"/>
                  </a:ext>
                </a:extLst>
              </a:tr>
            </a:tbl>
          </a:graphicData>
        </a:graphic>
      </p:graphicFrame>
      <p:graphicFrame>
        <p:nvGraphicFramePr>
          <p:cNvPr id="8" name="Объект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218726869"/>
              </p:ext>
            </p:extLst>
          </p:nvPr>
        </p:nvGraphicFramePr>
        <p:xfrm>
          <a:off x="6391373" y="1659119"/>
          <a:ext cx="4454427" cy="36293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93937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214847" y="763078"/>
            <a:ext cx="63160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>
                <a:solidFill>
                  <a:srgbClr val="6AA3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НЕНАЛОГОВЫХ ДОХОДОВ БЮДЖЕТА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" y="0"/>
            <a:ext cx="12192000" cy="45284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-1097280" y="2"/>
            <a:ext cx="836023" cy="65314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-1328056" y="226423"/>
            <a:ext cx="822960" cy="731520"/>
          </a:xfrm>
          <a:prstGeom prst="rect">
            <a:avLst/>
          </a:prstGeom>
          <a:solidFill>
            <a:srgbClr val="FFDC6D"/>
          </a:solidFill>
          <a:ln>
            <a:solidFill>
              <a:srgbClr val="FFDC6D"/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0550909"/>
              </p:ext>
            </p:extLst>
          </p:nvPr>
        </p:nvGraphicFramePr>
        <p:xfrm>
          <a:off x="607424" y="1504113"/>
          <a:ext cx="4757056" cy="1007745"/>
        </p:xfrm>
        <a:graphic>
          <a:graphicData uri="http://schemas.openxmlformats.org/drawingml/2006/table">
            <a:tbl>
              <a:tblPr/>
              <a:tblGrid>
                <a:gridCol w="20051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18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56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дохода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 на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 на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 на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2026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использования имущества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420,9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420,9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420,9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843769" y="1168007"/>
            <a:ext cx="13858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тысяч рублей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78042" y="2657914"/>
            <a:ext cx="65230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БЕЗВОЗМЕЗДНЫХ ДОХОДОВ БЮДЖЕТА</a:t>
            </a: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2123805"/>
              </p:ext>
            </p:extLst>
          </p:nvPr>
        </p:nvGraphicFramePr>
        <p:xfrm>
          <a:off x="385264" y="3362824"/>
          <a:ext cx="5201377" cy="1764030"/>
        </p:xfrm>
        <a:graphic>
          <a:graphicData uri="http://schemas.openxmlformats.org/drawingml/2006/table">
            <a:tbl>
              <a:tblPr/>
              <a:tblGrid>
                <a:gridCol w="246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597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66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801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4865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дохода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 на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 на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 на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2026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Иные межбюджетные трансферты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4 879,7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5 836,2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5 665,0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3 092,0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748,8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748,8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Субвенции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172,1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177,8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Дотации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8 719,6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8 144,6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7 979,3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ИТОГО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16 863,4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14 907,4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14 396,6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3" name="Диаграмма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21052803"/>
              </p:ext>
            </p:extLst>
          </p:nvPr>
        </p:nvGraphicFramePr>
        <p:xfrm>
          <a:off x="5769204" y="1376313"/>
          <a:ext cx="6066904" cy="52621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4292261" y="3010570"/>
            <a:ext cx="13858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тысяч рублей</a:t>
            </a:r>
          </a:p>
        </p:txBody>
      </p:sp>
    </p:spTree>
    <p:extLst>
      <p:ext uri="{BB962C8B-B14F-4D97-AF65-F5344CB8AC3E}">
        <p14:creationId xmlns:p14="http://schemas.microsoft.com/office/powerpoint/2010/main" val="2469207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3516</TotalTime>
  <Words>871</Words>
  <Application>Microsoft Office PowerPoint</Application>
  <PresentationFormat>Широкоэкранный</PresentationFormat>
  <Paragraphs>182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0" baseType="lpstr">
      <vt:lpstr>Arial</vt:lpstr>
      <vt:lpstr>Calibri</vt:lpstr>
      <vt:lpstr>Century Gothic</vt:lpstr>
      <vt:lpstr>Sitka Text</vt:lpstr>
      <vt:lpstr>Times New Roman</vt:lpstr>
      <vt:lpstr>Wingdings 3</vt:lpstr>
      <vt:lpstr>Легкий дым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ПРОГНОЗ ОСНОВНЫХ ПАРАМЕТРОВ БЮДЖЕТА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vt:lpstr>
      <vt:lpstr>ДИНАМИКА ДОХОДОВ БЮДЖЕТА </vt:lpstr>
      <vt:lpstr>СТРУКТУРА НАЛОГОВЫХ ДОХОДОВ БЮДЖЕТА</vt:lpstr>
      <vt:lpstr>Презентация PowerPoint</vt:lpstr>
      <vt:lpstr>ДИНАМИКА РАСХОДОВ БЮДЖЕТА 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Мария Булавко</dc:creator>
  <cp:lastModifiedBy>User</cp:lastModifiedBy>
  <cp:revision>278</cp:revision>
  <dcterms:created xsi:type="dcterms:W3CDTF">2022-04-13T05:30:07Z</dcterms:created>
  <dcterms:modified xsi:type="dcterms:W3CDTF">2024-02-19T09:22:45Z</dcterms:modified>
</cp:coreProperties>
</file>